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1857375"/>
  <p:embeddedFontLst>
    <p:embeddedFont>
      <p:font typeface="IBM Plex Mono SemiBold"/>
      <p:regular r:id="rId54"/>
      <p:bold r:id="rId55"/>
      <p:italic r:id="rId56"/>
      <p:boldItalic r:id="rId57"/>
    </p:embeddedFont>
    <p:embeddedFont>
      <p:font typeface="IBM Plex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2" roundtripDataSignature="AMtx7mh5CY5q8aezrJuUsxZ8A/HHNknn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customschemas.google.com/relationships/presentationmetadata" Target="metadata"/><Relationship Id="rId61" Type="http://schemas.openxmlformats.org/officeDocument/2006/relationships/font" Target="fonts/IBMPlexMon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BMPlexMonoSemiBold-bold.fntdata"/><Relationship Id="rId10" Type="http://schemas.openxmlformats.org/officeDocument/2006/relationships/slide" Target="slides/slide5.xml"/><Relationship Id="rId54" Type="http://schemas.openxmlformats.org/officeDocument/2006/relationships/font" Target="fonts/IBMPlexMonoSemiBold-regular.fntdata"/><Relationship Id="rId13" Type="http://schemas.openxmlformats.org/officeDocument/2006/relationships/slide" Target="slides/slide8.xml"/><Relationship Id="rId57" Type="http://schemas.openxmlformats.org/officeDocument/2006/relationships/font" Target="fonts/IBMPlexMonoSemiBold-boldItalic.fntdata"/><Relationship Id="rId12" Type="http://schemas.openxmlformats.org/officeDocument/2006/relationships/slide" Target="slides/slide7.xml"/><Relationship Id="rId56" Type="http://schemas.openxmlformats.org/officeDocument/2006/relationships/font" Target="fonts/IBMPlexMonoSemiBold-italic.fntdata"/><Relationship Id="rId15" Type="http://schemas.openxmlformats.org/officeDocument/2006/relationships/slide" Target="slides/slide10.xml"/><Relationship Id="rId59" Type="http://schemas.openxmlformats.org/officeDocument/2006/relationships/font" Target="fonts/IBMPlexMono-bold.fntdata"/><Relationship Id="rId14" Type="http://schemas.openxmlformats.org/officeDocument/2006/relationships/slide" Target="slides/slide9.xml"/><Relationship Id="rId58" Type="http://schemas.openxmlformats.org/officeDocument/2006/relationships/font" Target="fonts/IBMPlexMon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51" name="Google Shape;25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7" name="Google Shape;12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5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6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6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6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6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61"/>
          <p:cNvSpPr/>
          <p:nvPr>
            <p:ph idx="2" type="pic"/>
          </p:nvPr>
        </p:nvSpPr>
        <p:spPr>
          <a:xfrm>
            <a:off x="5183188" y="987425"/>
            <a:ext cx="6172200" cy="4873625"/>
          </a:xfrm>
          <a:prstGeom prst="rect">
            <a:avLst/>
          </a:prstGeom>
          <a:noFill/>
          <a:ln>
            <a:noFill/>
          </a:ln>
        </p:spPr>
      </p:sp>
      <p:sp>
        <p:nvSpPr>
          <p:cNvPr id="66" name="Google Shape;66;p6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2"/>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3"/>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5"/>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7"/>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8"/>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44.png"/><Relationship Id="rId5"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37.png"/><Relationship Id="rId5"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47.png"/><Relationship Id="rId5" Type="http://schemas.openxmlformats.org/officeDocument/2006/relationships/image" Target="../media/image36.png"/><Relationship Id="rId6"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6.png"/><Relationship Id="rId4" Type="http://schemas.openxmlformats.org/officeDocument/2006/relationships/image" Target="../media/image50.png"/><Relationship Id="rId5" Type="http://schemas.openxmlformats.org/officeDocument/2006/relationships/image" Target="../media/image52.png"/><Relationship Id="rId6"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png"/><Relationship Id="rId4" Type="http://schemas.openxmlformats.org/officeDocument/2006/relationships/image" Target="../media/image58.png"/><Relationship Id="rId5"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56.png"/><Relationship Id="rId5"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png"/><Relationship Id="rId4" Type="http://schemas.openxmlformats.org/officeDocument/2006/relationships/image" Target="../media/image51.png"/><Relationship Id="rId5"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6.png"/><Relationship Id="rId4" Type="http://schemas.openxmlformats.org/officeDocument/2006/relationships/image" Target="../media/image55.png"/><Relationship Id="rId5"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6.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6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2"/>
                </a:solidFill>
                <a:latin typeface="Arial"/>
                <a:ea typeface="Arial"/>
                <a:cs typeface="Arial"/>
                <a:sym typeface="Arial"/>
              </a:rPr>
              <a:t>Rayhaan Dustagheer</a:t>
            </a:r>
            <a:endParaRPr/>
          </a:p>
          <a:p>
            <a:pPr indent="0" lvl="0" marL="0" marR="0" rtl="0" algn="l">
              <a:spcBef>
                <a:spcPts val="0"/>
              </a:spcBef>
              <a:spcAft>
                <a:spcPts val="0"/>
              </a:spcAft>
              <a:buNone/>
            </a:pPr>
            <a:r>
              <a:rPr lang="en-US" sz="1800">
                <a:solidFill>
                  <a:schemeClr val="lt2"/>
                </a:solidFill>
                <a:latin typeface="Arial"/>
                <a:ea typeface="Arial"/>
                <a:cs typeface="Arial"/>
                <a:sym typeface="Arial"/>
              </a:rPr>
              <a:t>21</a:t>
            </a:r>
            <a:r>
              <a:rPr baseline="30000" lang="en-US" sz="1800">
                <a:solidFill>
                  <a:schemeClr val="lt2"/>
                </a:solidFill>
                <a:latin typeface="Arial"/>
                <a:ea typeface="Arial"/>
                <a:cs typeface="Arial"/>
                <a:sym typeface="Arial"/>
              </a:rPr>
              <a:t>st</a:t>
            </a:r>
            <a:r>
              <a:rPr lang="en-US" sz="1800">
                <a:solidFill>
                  <a:schemeClr val="lt2"/>
                </a:solidFill>
                <a:latin typeface="Arial"/>
                <a:ea typeface="Arial"/>
                <a:cs typeface="Arial"/>
                <a:sym typeface="Arial"/>
              </a:rPr>
              <a:t> May 2024</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7" name="Google Shape;167;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68" name="Google Shape;168;p10"/>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69" name="Google Shape;169;p10"/>
          <p:cNvSpPr txBox="1"/>
          <p:nvPr/>
        </p:nvSpPr>
        <p:spPr>
          <a:xfrm>
            <a:off x="1355007" y="1638036"/>
            <a:ext cx="4338221" cy="584775"/>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1. Request the HTML page from the static URL through HTTP GET and store the response</a:t>
            </a:r>
            <a:endParaRPr/>
          </a:p>
        </p:txBody>
      </p:sp>
      <p:sp>
        <p:nvSpPr>
          <p:cNvPr id="170" name="Google Shape;170;p10"/>
          <p:cNvSpPr/>
          <p:nvPr/>
        </p:nvSpPr>
        <p:spPr>
          <a:xfrm>
            <a:off x="3352800" y="2229142"/>
            <a:ext cx="468086" cy="475748"/>
          </a:xfrm>
          <a:prstGeom prst="down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p10"/>
          <p:cNvSpPr txBox="1"/>
          <p:nvPr/>
        </p:nvSpPr>
        <p:spPr>
          <a:xfrm>
            <a:off x="1355007" y="2726668"/>
            <a:ext cx="4338221" cy="830997"/>
          </a:xfrm>
          <a:prstGeom prst="rect">
            <a:avLst/>
          </a:prstGeom>
          <a:noFill/>
          <a:ln cap="flat" cmpd="sng" w="9525">
            <a:solidFill>
              <a:srgbClr val="1C305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2. A Beautiful Soup object is then created and http response is assigned to that object for further parsing and scraping</a:t>
            </a:r>
            <a:endParaRPr/>
          </a:p>
        </p:txBody>
      </p:sp>
      <p:sp>
        <p:nvSpPr>
          <p:cNvPr id="172" name="Google Shape;172;p10"/>
          <p:cNvSpPr/>
          <p:nvPr/>
        </p:nvSpPr>
        <p:spPr>
          <a:xfrm>
            <a:off x="3352800" y="3573145"/>
            <a:ext cx="468086" cy="475748"/>
          </a:xfrm>
          <a:prstGeom prst="down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 name="Google Shape;173;p10"/>
          <p:cNvSpPr txBox="1"/>
          <p:nvPr/>
        </p:nvSpPr>
        <p:spPr>
          <a:xfrm>
            <a:off x="1355006" y="4061981"/>
            <a:ext cx="4338221" cy="830997"/>
          </a:xfrm>
          <a:prstGeom prst="rect">
            <a:avLst/>
          </a:prstGeom>
          <a:noFill/>
          <a:ln cap="flat" cmpd="sng" w="9525">
            <a:solidFill>
              <a:srgbClr val="1C305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3. The data is analyzed and the html table tags is applied to the Beautiful Soup object to retrieve all relevant tables</a:t>
            </a:r>
            <a:endParaRPr/>
          </a:p>
        </p:txBody>
      </p:sp>
      <p:sp>
        <p:nvSpPr>
          <p:cNvPr id="174" name="Google Shape;174;p10"/>
          <p:cNvSpPr txBox="1"/>
          <p:nvPr/>
        </p:nvSpPr>
        <p:spPr>
          <a:xfrm>
            <a:off x="1281150" y="5384099"/>
            <a:ext cx="4436193" cy="830997"/>
          </a:xfrm>
          <a:prstGeom prst="rect">
            <a:avLst/>
          </a:prstGeom>
          <a:noFill/>
          <a:ln cap="flat" cmpd="sng" w="9525">
            <a:solidFill>
              <a:srgbClr val="0B49C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4. A dictionary of column names is created. Custom functions are applied to retrieve data from tables and added to dictionary.</a:t>
            </a:r>
            <a:endParaRPr/>
          </a:p>
        </p:txBody>
      </p:sp>
      <p:sp>
        <p:nvSpPr>
          <p:cNvPr id="175" name="Google Shape;175;p10"/>
          <p:cNvSpPr/>
          <p:nvPr/>
        </p:nvSpPr>
        <p:spPr>
          <a:xfrm>
            <a:off x="3329468" y="4892978"/>
            <a:ext cx="487269" cy="463686"/>
          </a:xfrm>
          <a:prstGeom prst="down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 name="Google Shape;176;p10"/>
          <p:cNvSpPr/>
          <p:nvPr/>
        </p:nvSpPr>
        <p:spPr>
          <a:xfrm>
            <a:off x="5711900" y="5573622"/>
            <a:ext cx="925286" cy="451950"/>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p10"/>
          <p:cNvSpPr txBox="1"/>
          <p:nvPr/>
        </p:nvSpPr>
        <p:spPr>
          <a:xfrm>
            <a:off x="6654272" y="5488353"/>
            <a:ext cx="3973285" cy="830997"/>
          </a:xfrm>
          <a:prstGeom prst="rect">
            <a:avLst/>
          </a:prstGeom>
          <a:noFill/>
          <a:ln cap="flat" cmpd="sng" w="9525">
            <a:solidFill>
              <a:srgbClr val="1C305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5. The dictionary of data is then converted to a pandas Dataframe for further processing and storage into a csv file</a:t>
            </a:r>
            <a:endParaRPr/>
          </a:p>
        </p:txBody>
      </p:sp>
      <p:pic>
        <p:nvPicPr>
          <p:cNvPr id="178" name="Google Shape;178;p10"/>
          <p:cNvPicPr preferRelativeResize="0"/>
          <p:nvPr/>
        </p:nvPicPr>
        <p:blipFill rotWithShape="1">
          <a:blip r:embed="rId4">
            <a:alphaModFix/>
          </a:blip>
          <a:srcRect b="0" l="0" r="0" t="0"/>
          <a:stretch/>
        </p:blipFill>
        <p:spPr>
          <a:xfrm>
            <a:off x="5950592" y="1638036"/>
            <a:ext cx="5947493" cy="401638"/>
          </a:xfrm>
          <a:prstGeom prst="rect">
            <a:avLst/>
          </a:prstGeom>
          <a:noFill/>
          <a:ln>
            <a:noFill/>
          </a:ln>
        </p:spPr>
      </p:pic>
      <p:pic>
        <p:nvPicPr>
          <p:cNvPr id="179" name="Google Shape;179;p10"/>
          <p:cNvPicPr preferRelativeResize="0"/>
          <p:nvPr/>
        </p:nvPicPr>
        <p:blipFill rotWithShape="1">
          <a:blip r:embed="rId5">
            <a:alphaModFix/>
          </a:blip>
          <a:srcRect b="0" l="0" r="0" t="0"/>
          <a:stretch/>
        </p:blipFill>
        <p:spPr>
          <a:xfrm>
            <a:off x="5910250" y="2056628"/>
            <a:ext cx="4176122" cy="594412"/>
          </a:xfrm>
          <a:prstGeom prst="rect">
            <a:avLst/>
          </a:prstGeom>
          <a:noFill/>
          <a:ln>
            <a:noFill/>
          </a:ln>
        </p:spPr>
      </p:pic>
      <p:pic>
        <p:nvPicPr>
          <p:cNvPr id="180" name="Google Shape;180;p10"/>
          <p:cNvPicPr preferRelativeResize="0"/>
          <p:nvPr/>
        </p:nvPicPr>
        <p:blipFill rotWithShape="1">
          <a:blip r:embed="rId6">
            <a:alphaModFix/>
          </a:blip>
          <a:srcRect b="0" l="0" r="0" t="0"/>
          <a:stretch/>
        </p:blipFill>
        <p:spPr>
          <a:xfrm>
            <a:off x="5872265" y="2747249"/>
            <a:ext cx="5685013" cy="434378"/>
          </a:xfrm>
          <a:prstGeom prst="rect">
            <a:avLst/>
          </a:prstGeom>
          <a:noFill/>
          <a:ln>
            <a:noFill/>
          </a:ln>
        </p:spPr>
      </p:pic>
      <p:pic>
        <p:nvPicPr>
          <p:cNvPr id="181" name="Google Shape;181;p10"/>
          <p:cNvPicPr preferRelativeResize="0"/>
          <p:nvPr/>
        </p:nvPicPr>
        <p:blipFill rotWithShape="1">
          <a:blip r:embed="rId7">
            <a:alphaModFix/>
          </a:blip>
          <a:srcRect b="0" l="0" r="0" t="0"/>
          <a:stretch/>
        </p:blipFill>
        <p:spPr>
          <a:xfrm>
            <a:off x="5950592" y="3272921"/>
            <a:ext cx="3505504" cy="358171"/>
          </a:xfrm>
          <a:prstGeom prst="rect">
            <a:avLst/>
          </a:prstGeom>
          <a:noFill/>
          <a:ln>
            <a:noFill/>
          </a:ln>
        </p:spPr>
      </p:pic>
      <p:pic>
        <p:nvPicPr>
          <p:cNvPr id="182" name="Google Shape;182;p10"/>
          <p:cNvPicPr preferRelativeResize="0"/>
          <p:nvPr/>
        </p:nvPicPr>
        <p:blipFill rotWithShape="1">
          <a:blip r:embed="rId8">
            <a:alphaModFix/>
          </a:blip>
          <a:srcRect b="0" l="0" r="0" t="0"/>
          <a:stretch/>
        </p:blipFill>
        <p:spPr>
          <a:xfrm>
            <a:off x="9456096" y="3149628"/>
            <a:ext cx="2501656" cy="1564034"/>
          </a:xfrm>
          <a:prstGeom prst="rect">
            <a:avLst/>
          </a:prstGeom>
          <a:noFill/>
          <a:ln>
            <a:noFill/>
          </a:ln>
        </p:spPr>
      </p:pic>
      <p:pic>
        <p:nvPicPr>
          <p:cNvPr id="183" name="Google Shape;183;p10"/>
          <p:cNvPicPr preferRelativeResize="0"/>
          <p:nvPr/>
        </p:nvPicPr>
        <p:blipFill rotWithShape="1">
          <a:blip r:embed="rId9">
            <a:alphaModFix/>
          </a:blip>
          <a:srcRect b="0" l="0" r="0" t="0"/>
          <a:stretch/>
        </p:blipFill>
        <p:spPr>
          <a:xfrm>
            <a:off x="6174543" y="4965869"/>
            <a:ext cx="5799323" cy="27434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9" name="Google Shape;189;p11"/>
          <p:cNvSpPr txBox="1"/>
          <p:nvPr>
            <p:ph idx="1" type="body"/>
          </p:nvPr>
        </p:nvSpPr>
        <p:spPr>
          <a:xfrm>
            <a:off x="770011" y="1825625"/>
            <a:ext cx="5130046"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To obtain a good prediction later on, the dataset has to be cleaned and processed to provide the relevant intended and correct values</a:t>
            </a:r>
            <a:endParaRPr/>
          </a:p>
          <a:p>
            <a:pPr indent="-228600" lvl="0" marL="228600" marR="0" rtl="0" algn="l">
              <a:lnSpc>
                <a:spcPct val="90000"/>
              </a:lnSpc>
              <a:spcBef>
                <a:spcPts val="10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Here for each feature the percentage and number of missing values was calculated.</a:t>
            </a:r>
            <a:endParaRPr/>
          </a:p>
          <a:p>
            <a:pPr indent="-228600" lvl="0" marL="228600" marR="0" rtl="0" algn="l">
              <a:lnSpc>
                <a:spcPct val="90000"/>
              </a:lnSpc>
              <a:spcBef>
                <a:spcPts val="10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The type of data for each feature was determined </a:t>
            </a:r>
            <a:endParaRPr/>
          </a:p>
          <a:p>
            <a:pPr indent="-228600" lvl="0" marL="228600" marR="0" rtl="0" algn="l">
              <a:lnSpc>
                <a:spcPct val="90000"/>
              </a:lnSpc>
              <a:spcBef>
                <a:spcPts val="10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Launches are done from specific sites, and each launch is done to a specific orbit. For each launch the outcome is either a failure or success. To better understand the data, the value counts for the Orbit, Launch Sites and Outcome feature was calculated respectively.</a:t>
            </a:r>
            <a:endParaRPr/>
          </a:p>
          <a:p>
            <a:pPr indent="0" lvl="0" marL="0" marR="0" rtl="0" algn="l">
              <a:lnSpc>
                <a:spcPct val="90000"/>
              </a:lnSpc>
              <a:spcBef>
                <a:spcPts val="100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p:txBody>
      </p:sp>
      <p:sp>
        <p:nvSpPr>
          <p:cNvPr id="190" name="Google Shape;190;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id="191" name="Google Shape;191;p11"/>
          <p:cNvPicPr preferRelativeResize="0"/>
          <p:nvPr/>
        </p:nvPicPr>
        <p:blipFill rotWithShape="1">
          <a:blip r:embed="rId4">
            <a:alphaModFix/>
          </a:blip>
          <a:srcRect b="0" l="0" r="0" t="0"/>
          <a:stretch/>
        </p:blipFill>
        <p:spPr>
          <a:xfrm>
            <a:off x="6782252" y="1374720"/>
            <a:ext cx="1655220" cy="2641181"/>
          </a:xfrm>
          <a:prstGeom prst="rect">
            <a:avLst/>
          </a:prstGeom>
          <a:noFill/>
          <a:ln>
            <a:noFill/>
          </a:ln>
        </p:spPr>
      </p:pic>
      <p:pic>
        <p:nvPicPr>
          <p:cNvPr id="192" name="Google Shape;192;p11"/>
          <p:cNvPicPr preferRelativeResize="0"/>
          <p:nvPr/>
        </p:nvPicPr>
        <p:blipFill rotWithShape="1">
          <a:blip r:embed="rId5">
            <a:alphaModFix/>
          </a:blip>
          <a:srcRect b="0" l="0" r="0" t="0"/>
          <a:stretch/>
        </p:blipFill>
        <p:spPr>
          <a:xfrm>
            <a:off x="8581401" y="1398800"/>
            <a:ext cx="1655220" cy="2356771"/>
          </a:xfrm>
          <a:prstGeom prst="rect">
            <a:avLst/>
          </a:prstGeom>
          <a:noFill/>
          <a:ln>
            <a:noFill/>
          </a:ln>
        </p:spPr>
      </p:pic>
      <p:pic>
        <p:nvPicPr>
          <p:cNvPr id="193" name="Google Shape;193;p11"/>
          <p:cNvPicPr preferRelativeResize="0"/>
          <p:nvPr/>
        </p:nvPicPr>
        <p:blipFill rotWithShape="1">
          <a:blip r:embed="rId6">
            <a:alphaModFix/>
          </a:blip>
          <a:srcRect b="0" l="0" r="0" t="0"/>
          <a:stretch/>
        </p:blipFill>
        <p:spPr>
          <a:xfrm>
            <a:off x="6565760" y="4435532"/>
            <a:ext cx="2256498" cy="910079"/>
          </a:xfrm>
          <a:prstGeom prst="rect">
            <a:avLst/>
          </a:prstGeom>
          <a:noFill/>
          <a:ln>
            <a:noFill/>
          </a:ln>
        </p:spPr>
      </p:pic>
      <p:pic>
        <p:nvPicPr>
          <p:cNvPr id="194" name="Google Shape;194;p11"/>
          <p:cNvPicPr preferRelativeResize="0"/>
          <p:nvPr/>
        </p:nvPicPr>
        <p:blipFill rotWithShape="1">
          <a:blip r:embed="rId7">
            <a:alphaModFix/>
          </a:blip>
          <a:srcRect b="0" l="0" r="0" t="0"/>
          <a:stretch/>
        </p:blipFill>
        <p:spPr>
          <a:xfrm>
            <a:off x="10380550" y="1531204"/>
            <a:ext cx="1607628" cy="14783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0" name="Google Shape;200;p12"/>
          <p:cNvSpPr txBox="1"/>
          <p:nvPr>
            <p:ph idx="1" type="body"/>
          </p:nvPr>
        </p:nvSpPr>
        <p:spPr>
          <a:xfrm>
            <a:off x="770010" y="1825625"/>
            <a:ext cx="11051875"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The following context gives an overview of launch sites, orbits and outcomes. </a:t>
            </a:r>
            <a:br>
              <a:rPr lang="en-US" sz="1600">
                <a:solidFill>
                  <a:schemeClr val="dk1"/>
                </a:solidFill>
                <a:latin typeface="Calibri"/>
                <a:ea typeface="Calibri"/>
                <a:cs typeface="Calibri"/>
                <a:sym typeface="Calibri"/>
              </a:rPr>
            </a:b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True Ocean – the mission successfully landed in a specific ocean region.</a:t>
            </a:r>
            <a:endParaRPr sz="1600">
              <a:solidFill>
                <a:schemeClr val="dk1"/>
              </a:solidFill>
              <a:latin typeface="Calibri"/>
              <a:ea typeface="Calibri"/>
              <a:cs typeface="Calibri"/>
              <a:sym typeface="Calibri"/>
            </a:endParaRPr>
          </a:p>
          <a:p>
            <a:pPr indent="0" lvl="0" marL="457200" rtl="0" algn="l">
              <a:lnSpc>
                <a:spcPct val="90000"/>
              </a:lnSpc>
              <a:spcBef>
                <a:spcPts val="0"/>
              </a:spcBef>
              <a:spcAft>
                <a:spcPts val="0"/>
              </a:spcAft>
              <a:buNone/>
            </a:pPr>
            <a:r>
              <a:rPr lang="en-US" sz="1600">
                <a:solidFill>
                  <a:schemeClr val="dk1"/>
                </a:solidFill>
                <a:latin typeface="Calibri"/>
                <a:ea typeface="Calibri"/>
                <a:cs typeface="Calibri"/>
                <a:sym typeface="Calibri"/>
              </a:rPr>
              <a:t>False Ocean – the mission unsuccessfully landed in a specific ocean region.</a:t>
            </a:r>
            <a:endParaRPr sz="1600">
              <a:solidFill>
                <a:schemeClr val="dk1"/>
              </a:solidFill>
              <a:latin typeface="Calibri"/>
              <a:ea typeface="Calibri"/>
              <a:cs typeface="Calibri"/>
              <a:sym typeface="Calibri"/>
            </a:endParaRPr>
          </a:p>
          <a:p>
            <a:pPr indent="0" lvl="0" marL="457200" rtl="0" algn="l">
              <a:lnSpc>
                <a:spcPct val="90000"/>
              </a:lnSpc>
              <a:spcBef>
                <a:spcPts val="0"/>
              </a:spcBef>
              <a:spcAft>
                <a:spcPts val="0"/>
              </a:spcAft>
              <a:buNone/>
            </a:pPr>
            <a:r>
              <a:rPr lang="en-US" sz="1600">
                <a:solidFill>
                  <a:schemeClr val="dk1"/>
                </a:solidFill>
                <a:latin typeface="Calibri"/>
                <a:ea typeface="Calibri"/>
                <a:cs typeface="Calibri"/>
                <a:sym typeface="Calibri"/>
              </a:rPr>
              <a:t>True RTLS – the mission successfully landed on a ground pad.</a:t>
            </a:r>
            <a:endParaRPr sz="1600">
              <a:solidFill>
                <a:schemeClr val="dk1"/>
              </a:solidFill>
              <a:latin typeface="Calibri"/>
              <a:ea typeface="Calibri"/>
              <a:cs typeface="Calibri"/>
              <a:sym typeface="Calibri"/>
            </a:endParaRPr>
          </a:p>
          <a:p>
            <a:pPr indent="0" lvl="0" marL="457200" rtl="0" algn="l">
              <a:lnSpc>
                <a:spcPct val="90000"/>
              </a:lnSpc>
              <a:spcBef>
                <a:spcPts val="0"/>
              </a:spcBef>
              <a:spcAft>
                <a:spcPts val="0"/>
              </a:spcAft>
              <a:buNone/>
            </a:pPr>
            <a:r>
              <a:rPr lang="en-US" sz="1600">
                <a:solidFill>
                  <a:schemeClr val="dk1"/>
                </a:solidFill>
                <a:latin typeface="Calibri"/>
                <a:ea typeface="Calibri"/>
                <a:cs typeface="Calibri"/>
                <a:sym typeface="Calibri"/>
              </a:rPr>
              <a:t>False RTLS – the mission unsuccessfully landed on a ground pad.</a:t>
            </a:r>
            <a:endParaRPr sz="1600">
              <a:solidFill>
                <a:schemeClr val="dk1"/>
              </a:solidFill>
              <a:latin typeface="Calibri"/>
              <a:ea typeface="Calibri"/>
              <a:cs typeface="Calibri"/>
              <a:sym typeface="Calibri"/>
            </a:endParaRPr>
          </a:p>
          <a:p>
            <a:pPr indent="0" lvl="0" marL="457200" rtl="0" algn="l">
              <a:lnSpc>
                <a:spcPct val="90000"/>
              </a:lnSpc>
              <a:spcBef>
                <a:spcPts val="0"/>
              </a:spcBef>
              <a:spcAft>
                <a:spcPts val="0"/>
              </a:spcAft>
              <a:buNone/>
            </a:pPr>
            <a:r>
              <a:rPr lang="en-US" sz="1600">
                <a:solidFill>
                  <a:schemeClr val="dk1"/>
                </a:solidFill>
                <a:latin typeface="Calibri"/>
                <a:ea typeface="Calibri"/>
                <a:cs typeface="Calibri"/>
                <a:sym typeface="Calibri"/>
              </a:rPr>
              <a:t>True ASDS – the mission successfully landed on a drone ship.</a:t>
            </a:r>
            <a:endParaRPr sz="1600">
              <a:solidFill>
                <a:schemeClr val="dk1"/>
              </a:solidFill>
              <a:latin typeface="Calibri"/>
              <a:ea typeface="Calibri"/>
              <a:cs typeface="Calibri"/>
              <a:sym typeface="Calibri"/>
            </a:endParaRPr>
          </a:p>
          <a:p>
            <a:pPr indent="0" lvl="0" marL="457200" rtl="0" algn="l">
              <a:lnSpc>
                <a:spcPct val="90000"/>
              </a:lnSpc>
              <a:spcBef>
                <a:spcPts val="0"/>
              </a:spcBef>
              <a:spcAft>
                <a:spcPts val="0"/>
              </a:spcAft>
              <a:buNone/>
            </a:pPr>
            <a:r>
              <a:rPr lang="en-US" sz="1600">
                <a:solidFill>
                  <a:schemeClr val="dk1"/>
                </a:solidFill>
                <a:latin typeface="Calibri"/>
                <a:ea typeface="Calibri"/>
                <a:cs typeface="Calibri"/>
                <a:sym typeface="Calibri"/>
              </a:rPr>
              <a:t>False ASDS – the mission unsuccessfully landed on a drone ship.</a:t>
            </a:r>
            <a:endParaRPr sz="1600">
              <a:solidFill>
                <a:schemeClr val="dk1"/>
              </a:solidFill>
              <a:latin typeface="Calibri"/>
              <a:ea typeface="Calibri"/>
              <a:cs typeface="Calibri"/>
              <a:sym typeface="Calibri"/>
            </a:endParaRPr>
          </a:p>
          <a:p>
            <a:pPr indent="0" lvl="0" marL="457200" rtl="0" algn="l">
              <a:lnSpc>
                <a:spcPct val="90000"/>
              </a:lnSpc>
              <a:spcBef>
                <a:spcPts val="0"/>
              </a:spcBef>
              <a:spcAft>
                <a:spcPts val="0"/>
              </a:spcAft>
              <a:buNone/>
            </a:pPr>
            <a:r>
              <a:rPr lang="en-US" sz="1600">
                <a:solidFill>
                  <a:schemeClr val="dk1"/>
                </a:solidFill>
                <a:latin typeface="Calibri"/>
                <a:ea typeface="Calibri"/>
                <a:cs typeface="Calibri"/>
                <a:sym typeface="Calibri"/>
              </a:rPr>
              <a:t>None ASDS and None None – these indicate a failure to land.</a:t>
            </a:r>
            <a:endParaRPr sz="1600">
              <a:solidFill>
                <a:schemeClr val="dk1"/>
              </a:solidFill>
              <a:latin typeface="Calibri"/>
              <a:ea typeface="Calibri"/>
              <a:cs typeface="Calibri"/>
              <a:sym typeface="Calibri"/>
            </a:endParaRPr>
          </a:p>
          <a:p>
            <a:pPr indent="0" lvl="0" marL="457200" rtl="0" algn="l">
              <a:lnSpc>
                <a:spcPct val="90000"/>
              </a:lnSpc>
              <a:spcBef>
                <a:spcPts val="0"/>
              </a:spcBef>
              <a:spcAft>
                <a:spcPts val="0"/>
              </a:spcAft>
              <a:buNone/>
            </a:pPr>
            <a:r>
              <a:t/>
            </a:r>
            <a:endParaRPr sz="1600">
              <a:solidFill>
                <a:schemeClr val="dk1"/>
              </a:solidFill>
              <a:latin typeface="Calibri"/>
              <a:ea typeface="Calibri"/>
              <a:cs typeface="Calibri"/>
              <a:sym typeface="Calibri"/>
            </a:endParaRPr>
          </a:p>
          <a:p>
            <a:pPr indent="-228600" lvl="0" marL="228600" marR="0" rtl="0" algn="l">
              <a:lnSpc>
                <a:spcPct val="9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Data Wrangling Process Overview:</a:t>
            </a:r>
            <a:endParaRPr sz="1600">
              <a:solidFill>
                <a:schemeClr val="dk1"/>
              </a:solidFill>
              <a:latin typeface="Calibri"/>
              <a:ea typeface="Calibri"/>
              <a:cs typeface="Calibri"/>
              <a:sym typeface="Calibri"/>
            </a:endParaRPr>
          </a:p>
          <a:p>
            <a:pPr indent="-330200" lvl="0" marL="457200" marR="0" rtl="0" algn="l">
              <a:lnSpc>
                <a:spcPct val="90000"/>
              </a:lnSpc>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To determine if a booster will successfully land, it's useful to create a binary column (1 for success, 0 for failure). This can be achieved through the following steps:</a:t>
            </a:r>
            <a:endParaRPr sz="1600">
              <a:solidFill>
                <a:schemeClr val="dk1"/>
              </a:solidFill>
              <a:latin typeface="Calibri"/>
              <a:ea typeface="Calibri"/>
              <a:cs typeface="Calibri"/>
              <a:sym typeface="Calibri"/>
            </a:endParaRPr>
          </a:p>
          <a:p>
            <a:pPr indent="-330200" lvl="0" marL="457200" marR="0" rtl="0" algn="l">
              <a:lnSpc>
                <a:spcPct val="90000"/>
              </a:lnSpc>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Define a set of unsuccessful (bad) outcomes, called bad_outcome.</a:t>
            </a:r>
            <a:endParaRPr sz="1600">
              <a:solidFill>
                <a:schemeClr val="dk1"/>
              </a:solidFill>
              <a:latin typeface="Calibri"/>
              <a:ea typeface="Calibri"/>
              <a:cs typeface="Calibri"/>
              <a:sym typeface="Calibri"/>
            </a:endParaRPr>
          </a:p>
          <a:p>
            <a:pPr indent="-330200" lvl="0" marL="457200" marR="0" rtl="0" algn="l">
              <a:lnSpc>
                <a:spcPct val="90000"/>
              </a:lnSpc>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Create a list, landing_class, where each element is 0 if the corresponding row in Outcome is in bad_outcome, otherwise it's 1.</a:t>
            </a:r>
            <a:endParaRPr sz="1600">
              <a:solidFill>
                <a:schemeClr val="dk1"/>
              </a:solidFill>
              <a:latin typeface="Calibri"/>
              <a:ea typeface="Calibri"/>
              <a:cs typeface="Calibri"/>
              <a:sym typeface="Calibri"/>
            </a:endParaRPr>
          </a:p>
          <a:p>
            <a:pPr indent="-330200" lvl="0" marL="457200" marR="0" rtl="0" algn="l">
              <a:lnSpc>
                <a:spcPct val="90000"/>
              </a:lnSpc>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Add a Class column to the DataFrame that contains the values from the landing_class list.</a:t>
            </a:r>
            <a:endParaRPr sz="1600">
              <a:solidFill>
                <a:schemeClr val="dk1"/>
              </a:solidFill>
              <a:latin typeface="Calibri"/>
              <a:ea typeface="Calibri"/>
              <a:cs typeface="Calibri"/>
              <a:sym typeface="Calibri"/>
            </a:endParaRPr>
          </a:p>
          <a:p>
            <a:pPr indent="-330200" lvl="0" marL="457200" marR="0" rtl="0" algn="l">
              <a:lnSpc>
                <a:spcPct val="90000"/>
              </a:lnSpc>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Export the DataFrame as a .csv file.</a:t>
            </a:r>
            <a:endParaRPr sz="16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br>
              <a:rPr lang="en-US" sz="1600">
                <a:solidFill>
                  <a:schemeClr val="dk1"/>
                </a:solidFill>
                <a:latin typeface="Calibri"/>
                <a:ea typeface="Calibri"/>
                <a:cs typeface="Calibri"/>
                <a:sym typeface="Calibri"/>
              </a:rPr>
            </a:b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p:txBody>
      </p:sp>
      <p:sp>
        <p:nvSpPr>
          <p:cNvPr id="201" name="Google Shape;201;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 (continued)</a:t>
            </a:r>
            <a:endParaRPr/>
          </a:p>
        </p:txBody>
      </p:sp>
      <p:pic>
        <p:nvPicPr>
          <p:cNvPr id="202" name="Google Shape;202;p12"/>
          <p:cNvPicPr preferRelativeResize="0"/>
          <p:nvPr/>
        </p:nvPicPr>
        <p:blipFill>
          <a:blip r:embed="rId4">
            <a:alphaModFix/>
          </a:blip>
          <a:stretch>
            <a:fillRect/>
          </a:stretch>
        </p:blipFill>
        <p:spPr>
          <a:xfrm>
            <a:off x="7838475" y="1372300"/>
            <a:ext cx="3619500" cy="1771650"/>
          </a:xfrm>
          <a:prstGeom prst="rect">
            <a:avLst/>
          </a:prstGeom>
          <a:noFill/>
          <a:ln>
            <a:noFill/>
          </a:ln>
        </p:spPr>
      </p:pic>
      <p:pic>
        <p:nvPicPr>
          <p:cNvPr id="203" name="Google Shape;203;p12"/>
          <p:cNvPicPr preferRelativeResize="0"/>
          <p:nvPr/>
        </p:nvPicPr>
        <p:blipFill>
          <a:blip r:embed="rId5">
            <a:alphaModFix/>
          </a:blip>
          <a:stretch>
            <a:fillRect/>
          </a:stretch>
        </p:blipFill>
        <p:spPr>
          <a:xfrm>
            <a:off x="7557000" y="3240875"/>
            <a:ext cx="3900984" cy="376237"/>
          </a:xfrm>
          <a:prstGeom prst="rect">
            <a:avLst/>
          </a:prstGeom>
          <a:noFill/>
          <a:ln>
            <a:noFill/>
          </a:ln>
        </p:spPr>
      </p:pic>
      <p:pic>
        <p:nvPicPr>
          <p:cNvPr id="204" name="Google Shape;204;p12"/>
          <p:cNvPicPr preferRelativeResize="0"/>
          <p:nvPr/>
        </p:nvPicPr>
        <p:blipFill>
          <a:blip r:embed="rId6">
            <a:alphaModFix/>
          </a:blip>
          <a:stretch>
            <a:fillRect/>
          </a:stretch>
        </p:blipFill>
        <p:spPr>
          <a:xfrm>
            <a:off x="9438675" y="3817100"/>
            <a:ext cx="2019300" cy="209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0" name="Google Shape;210;p13"/>
          <p:cNvSpPr txBox="1"/>
          <p:nvPr>
            <p:ph idx="1" type="body"/>
          </p:nvPr>
        </p:nvSpPr>
        <p:spPr>
          <a:xfrm>
            <a:off x="770000" y="1415050"/>
            <a:ext cx="3354000" cy="4734300"/>
          </a:xfrm>
          <a:prstGeom prst="rect">
            <a:avLst/>
          </a:prstGeom>
          <a:noFill/>
          <a:ln>
            <a:noFill/>
          </a:ln>
        </p:spPr>
        <p:txBody>
          <a:bodyPr anchorCtr="0" anchor="t" bIns="45700" lIns="91425" spcFirstLastPara="1" rIns="91425" wrap="square" tIns="45700">
            <a:noAutofit/>
          </a:bodyPr>
          <a:lstStyle/>
          <a:p>
            <a:pPr indent="0" lvl="0" marL="177800" marR="0" rtl="0" algn="l">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Scatter Charts</a:t>
            </a:r>
            <a:endParaRPr sz="2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ts val="2800"/>
              <a:buFont typeface="Arial"/>
              <a:buNone/>
            </a:pP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Scatter charts are useful for observing relationships or correlations between two numerical variables.</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Scatter charts were used to view the relationship of:</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Flight number and launch sites</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Orbit type and flight number</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Payload and Launch Site</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Payload and Orbit Type</a:t>
            </a:r>
            <a:br>
              <a:rPr lang="en-US" sz="1600">
                <a:solidFill>
                  <a:schemeClr val="dk1"/>
                </a:solidFill>
                <a:latin typeface="Calibri"/>
                <a:ea typeface="Calibri"/>
                <a:cs typeface="Calibri"/>
                <a:sym typeface="Calibri"/>
              </a:rPr>
            </a:br>
            <a:endParaRPr sz="1600">
              <a:solidFill>
                <a:schemeClr val="dk1"/>
              </a:solidFill>
              <a:latin typeface="Calibri"/>
              <a:ea typeface="Calibri"/>
              <a:cs typeface="Calibri"/>
              <a:sym typeface="Calibri"/>
            </a:endParaRPr>
          </a:p>
        </p:txBody>
      </p:sp>
      <p:sp>
        <p:nvSpPr>
          <p:cNvPr id="211" name="Google Shape;211;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
        <p:nvSpPr>
          <p:cNvPr id="212" name="Google Shape;212;p13"/>
          <p:cNvSpPr txBox="1"/>
          <p:nvPr>
            <p:ph idx="2" type="body"/>
          </p:nvPr>
        </p:nvSpPr>
        <p:spPr>
          <a:xfrm>
            <a:off x="4350807" y="1415050"/>
            <a:ext cx="3354000" cy="4351200"/>
          </a:xfrm>
          <a:prstGeom prst="rect">
            <a:avLst/>
          </a:prstGeom>
          <a:noFill/>
          <a:ln>
            <a:noFill/>
          </a:ln>
        </p:spPr>
        <p:txBody>
          <a:bodyPr anchorCtr="0" anchor="t" bIns="45700" lIns="91425" spcFirstLastPara="1" rIns="91425" wrap="square" tIns="45700">
            <a:noAutofit/>
          </a:bodyPr>
          <a:lstStyle/>
          <a:p>
            <a:pPr indent="0" lvl="0" marL="177800" marR="0" rtl="0" algn="l">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Bar Charts</a:t>
            </a:r>
            <a:endParaRPr sz="2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ts val="2800"/>
              <a:buFont typeface="Arial"/>
              <a:buNone/>
            </a:pPr>
            <a:r>
              <a:rPr lang="en-US" sz="1600">
                <a:solidFill>
                  <a:schemeClr val="dk1"/>
                </a:solidFill>
                <a:latin typeface="Calibri"/>
                <a:ea typeface="Calibri"/>
                <a:cs typeface="Calibri"/>
                <a:sym typeface="Calibri"/>
              </a:rPr>
              <a:t>Bar charts are used to compare numerical values with categorical variables. Depending on the data size, you can use either horizontal or vertical bar charts.</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Bar chart was used to visualize the relationship between:</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Success Rate and Orbit type</a:t>
            </a:r>
            <a:endParaRPr sz="16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13" name="Google Shape;213;p13"/>
          <p:cNvSpPr txBox="1"/>
          <p:nvPr>
            <p:ph idx="3" type="body"/>
          </p:nvPr>
        </p:nvSpPr>
        <p:spPr>
          <a:xfrm>
            <a:off x="8155719" y="1381038"/>
            <a:ext cx="3354000" cy="4351200"/>
          </a:xfrm>
          <a:prstGeom prst="rect">
            <a:avLst/>
          </a:prstGeom>
          <a:noFill/>
          <a:ln>
            <a:noFill/>
          </a:ln>
        </p:spPr>
        <p:txBody>
          <a:bodyPr anchorCtr="0" anchor="t" bIns="45700" lIns="91425" spcFirstLastPara="1" rIns="91425" wrap="square" tIns="45700">
            <a:noAutofit/>
          </a:bodyPr>
          <a:lstStyle/>
          <a:p>
            <a:pPr indent="0" lvl="0" marL="177800" marR="0" rtl="0" algn="l">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Line charts</a:t>
            </a:r>
            <a:endParaRPr sz="2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rPr lang="en-US" sz="1600">
                <a:solidFill>
                  <a:schemeClr val="dk1"/>
                </a:solidFill>
                <a:latin typeface="Calibri"/>
                <a:ea typeface="Calibri"/>
                <a:cs typeface="Calibri"/>
                <a:sym typeface="Calibri"/>
              </a:rPr>
              <a:t>Line charts display numerical values on both axes and are typically used to illustrate changes in a variable over time.</a:t>
            </a:r>
            <a:endParaRPr sz="16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rPr lang="en-US" sz="1600">
                <a:solidFill>
                  <a:schemeClr val="dk1"/>
                </a:solidFill>
                <a:latin typeface="Calibri"/>
                <a:ea typeface="Calibri"/>
                <a:cs typeface="Calibri"/>
                <a:sym typeface="Calibri"/>
              </a:rPr>
              <a:t>A line chart was used to illustrate the relationship between: </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 Success Rate and Year (i.e. the launch success yearly trend) </a:t>
            </a:r>
            <a:endParaRPr sz="16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16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16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16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16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16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1600">
              <a:solidFill>
                <a:schemeClr val="dk1"/>
              </a:solidFill>
              <a:latin typeface="Calibri"/>
              <a:ea typeface="Calibri"/>
              <a:cs typeface="Calibri"/>
              <a:sym typeface="Calibri"/>
            </a:endParaRPr>
          </a:p>
        </p:txBody>
      </p:sp>
      <p:pic>
        <p:nvPicPr>
          <p:cNvPr id="214" name="Google Shape;214;p13"/>
          <p:cNvPicPr preferRelativeResize="0"/>
          <p:nvPr/>
        </p:nvPicPr>
        <p:blipFill>
          <a:blip r:embed="rId4">
            <a:alphaModFix/>
          </a:blip>
          <a:stretch>
            <a:fillRect/>
          </a:stretch>
        </p:blipFill>
        <p:spPr>
          <a:xfrm>
            <a:off x="1059906" y="1854225"/>
            <a:ext cx="2501374" cy="1574775"/>
          </a:xfrm>
          <a:prstGeom prst="rect">
            <a:avLst/>
          </a:prstGeom>
          <a:noFill/>
          <a:ln>
            <a:noFill/>
          </a:ln>
        </p:spPr>
      </p:pic>
      <p:pic>
        <p:nvPicPr>
          <p:cNvPr id="215" name="Google Shape;215;p13"/>
          <p:cNvPicPr preferRelativeResize="0"/>
          <p:nvPr/>
        </p:nvPicPr>
        <p:blipFill>
          <a:blip r:embed="rId5">
            <a:alphaModFix/>
          </a:blip>
          <a:stretch>
            <a:fillRect/>
          </a:stretch>
        </p:blipFill>
        <p:spPr>
          <a:xfrm>
            <a:off x="4521374" y="1854224"/>
            <a:ext cx="2542846" cy="1574775"/>
          </a:xfrm>
          <a:prstGeom prst="rect">
            <a:avLst/>
          </a:prstGeom>
          <a:noFill/>
          <a:ln>
            <a:noFill/>
          </a:ln>
        </p:spPr>
      </p:pic>
      <p:pic>
        <p:nvPicPr>
          <p:cNvPr id="216" name="Google Shape;216;p13"/>
          <p:cNvPicPr preferRelativeResize="0"/>
          <p:nvPr/>
        </p:nvPicPr>
        <p:blipFill>
          <a:blip r:embed="rId6">
            <a:alphaModFix/>
          </a:blip>
          <a:stretch>
            <a:fillRect/>
          </a:stretch>
        </p:blipFill>
        <p:spPr>
          <a:xfrm>
            <a:off x="8311850" y="1889069"/>
            <a:ext cx="2676774" cy="1505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14"/>
          <p:cNvSpPr txBox="1"/>
          <p:nvPr>
            <p:ph idx="1" type="body"/>
          </p:nvPr>
        </p:nvSpPr>
        <p:spPr>
          <a:xfrm>
            <a:off x="861235" y="1487225"/>
            <a:ext cx="9745500" cy="4351200"/>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1000"/>
              </a:spcBef>
              <a:spcAft>
                <a:spcPts val="0"/>
              </a:spcAft>
              <a:buClr>
                <a:schemeClr val="dk1"/>
              </a:buClr>
              <a:buSzPts val="2800"/>
              <a:buFont typeface="Arial"/>
              <a:buNone/>
            </a:pPr>
            <a:r>
              <a:rPr lang="en-US" sz="1800">
                <a:solidFill>
                  <a:schemeClr val="dk1"/>
                </a:solidFill>
                <a:latin typeface="Calibri"/>
                <a:ea typeface="Calibri"/>
                <a:cs typeface="Calibri"/>
                <a:sym typeface="Calibri"/>
              </a:rPr>
              <a:t>To extract insights from the dataset, several SQL queries were executed. These queries aimed to:</a:t>
            </a:r>
            <a:endParaRPr sz="1800">
              <a:solidFill>
                <a:schemeClr val="dk1"/>
              </a:solidFill>
              <a:latin typeface="Calibri"/>
              <a:ea typeface="Calibri"/>
              <a:cs typeface="Calibri"/>
              <a:sym typeface="Calibri"/>
            </a:endParaRPr>
          </a:p>
          <a:p>
            <a:pPr indent="-342900" lvl="0" marL="457200" marR="0" rtl="0" algn="l">
              <a:lnSpc>
                <a:spcPct val="90000"/>
              </a:lnSpc>
              <a:spcBef>
                <a:spcPts val="100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Display the names of the unique launch sites in the space missions.</a:t>
            </a:r>
            <a:endParaRPr sz="1800">
              <a:solidFill>
                <a:schemeClr val="dk1"/>
              </a:solidFill>
              <a:latin typeface="Calibri"/>
              <a:ea typeface="Calibri"/>
              <a:cs typeface="Calibri"/>
              <a:sym typeface="Calibri"/>
            </a:endParaRPr>
          </a:p>
          <a:p>
            <a:pPr indent="-342900" lvl="0" marL="457200" marR="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Retrieve 5 records where the launch sites start with the string 'CCA'.</a:t>
            </a:r>
            <a:endParaRPr sz="1800">
              <a:solidFill>
                <a:schemeClr val="dk1"/>
              </a:solidFill>
              <a:latin typeface="Calibri"/>
              <a:ea typeface="Calibri"/>
              <a:cs typeface="Calibri"/>
              <a:sym typeface="Calibri"/>
            </a:endParaRPr>
          </a:p>
          <a:p>
            <a:pPr indent="-342900" lvl="0" marL="457200" marR="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Calculate the total payload mass carried by boosters launched by NASA (CRS).</a:t>
            </a:r>
            <a:endParaRPr sz="1800">
              <a:solidFill>
                <a:schemeClr val="dk1"/>
              </a:solidFill>
              <a:latin typeface="Calibri"/>
              <a:ea typeface="Calibri"/>
              <a:cs typeface="Calibri"/>
              <a:sym typeface="Calibri"/>
            </a:endParaRPr>
          </a:p>
          <a:p>
            <a:pPr indent="-342900" lvl="0" marL="457200" marR="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Compute the average payload mass carried by the booster version F9 v1.1.</a:t>
            </a:r>
            <a:endParaRPr sz="1800">
              <a:solidFill>
                <a:schemeClr val="dk1"/>
              </a:solidFill>
              <a:latin typeface="Calibri"/>
              <a:ea typeface="Calibri"/>
              <a:cs typeface="Calibri"/>
              <a:sym typeface="Calibri"/>
            </a:endParaRPr>
          </a:p>
          <a:p>
            <a:pPr indent="-342900" lvl="0" marL="457200" marR="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Identify the date of the first successful landing on a ground pad.</a:t>
            </a:r>
            <a:endParaRPr sz="1800">
              <a:solidFill>
                <a:schemeClr val="dk1"/>
              </a:solidFill>
              <a:latin typeface="Calibri"/>
              <a:ea typeface="Calibri"/>
              <a:cs typeface="Calibri"/>
              <a:sym typeface="Calibri"/>
            </a:endParaRPr>
          </a:p>
          <a:p>
            <a:pPr indent="-342900" lvl="0" marL="457200" marR="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List the names of boosters that successfully landed on a drone ship with a payload mass between 4000 and 6000 kg.</a:t>
            </a:r>
            <a:endParaRPr sz="1800">
              <a:solidFill>
                <a:schemeClr val="dk1"/>
              </a:solidFill>
              <a:latin typeface="Calibri"/>
              <a:ea typeface="Calibri"/>
              <a:cs typeface="Calibri"/>
              <a:sym typeface="Calibri"/>
            </a:endParaRPr>
          </a:p>
          <a:p>
            <a:pPr indent="-342900" lvl="0" marL="457200" marR="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Count the total number of successful and failed mission outcomes.</a:t>
            </a:r>
            <a:endParaRPr sz="1800">
              <a:solidFill>
                <a:schemeClr val="dk1"/>
              </a:solidFill>
              <a:latin typeface="Calibri"/>
              <a:ea typeface="Calibri"/>
              <a:cs typeface="Calibri"/>
              <a:sym typeface="Calibri"/>
            </a:endParaRPr>
          </a:p>
          <a:p>
            <a:pPr indent="-342900" lvl="0" marL="457200" marR="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Identify the booster versions that carried the maximum payload mass.</a:t>
            </a:r>
            <a:endParaRPr sz="1800">
              <a:solidFill>
                <a:schemeClr val="dk1"/>
              </a:solidFill>
              <a:latin typeface="Calibri"/>
              <a:ea typeface="Calibri"/>
              <a:cs typeface="Calibri"/>
              <a:sym typeface="Calibri"/>
            </a:endParaRPr>
          </a:p>
          <a:p>
            <a:pPr indent="-342900" lvl="0" marL="457200" marR="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List the failed landing outcomes on drone ships, along with their booster versions and launch site names for the year 2015.</a:t>
            </a:r>
            <a:endParaRPr sz="1800">
              <a:solidFill>
                <a:schemeClr val="dk1"/>
              </a:solidFill>
              <a:latin typeface="Calibri"/>
              <a:ea typeface="Calibri"/>
              <a:cs typeface="Calibri"/>
              <a:sym typeface="Calibri"/>
            </a:endParaRPr>
          </a:p>
          <a:p>
            <a:pPr indent="-342900" lvl="0" marL="457200" marR="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Rank the landing outcomes (such as Failure on a drone ship or Success on a ground pad) between 2010-06-04 and 2017-03-20 in descending order.</a:t>
            </a:r>
            <a:endParaRPr sz="1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23" name="Google Shape;223;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5"/>
          <p:cNvSpPr txBox="1"/>
          <p:nvPr>
            <p:ph idx="1" type="body"/>
          </p:nvPr>
        </p:nvSpPr>
        <p:spPr>
          <a:xfrm>
            <a:off x="770000" y="1381051"/>
            <a:ext cx="10515600" cy="5046300"/>
          </a:xfrm>
          <a:prstGeom prst="rect">
            <a:avLst/>
          </a:prstGeom>
          <a:noFill/>
          <a:ln>
            <a:noFill/>
          </a:ln>
        </p:spPr>
        <p:txBody>
          <a:bodyPr anchorCtr="0" anchor="t" bIns="45700" lIns="91425" spcFirstLastPara="1" rIns="91425" wrap="square" tIns="45700">
            <a:normAutofit fontScale="25000" lnSpcReduction="20000"/>
          </a:bodyPr>
          <a:lstStyle/>
          <a:p>
            <a:pPr indent="0" lvl="0" marL="457200" marR="0" rtl="0" algn="l">
              <a:lnSpc>
                <a:spcPct val="100000"/>
              </a:lnSpc>
              <a:spcBef>
                <a:spcPts val="1400"/>
              </a:spcBef>
              <a:spcAft>
                <a:spcPts val="0"/>
              </a:spcAft>
              <a:buNone/>
            </a:pPr>
            <a:r>
              <a:rPr b="1" lang="en-US" sz="6400">
                <a:solidFill>
                  <a:srgbClr val="1C7DDB"/>
                </a:solidFill>
              </a:rPr>
              <a:t>The following steps were taken to visualize the launch data on an interactive map:</a:t>
            </a:r>
            <a:endParaRPr b="1" sz="6400">
              <a:solidFill>
                <a:srgbClr val="1C7DDB"/>
              </a:solidFill>
            </a:endParaRPr>
          </a:p>
          <a:p>
            <a:pPr indent="-317500" lvl="0" marL="457200" marR="0" rtl="0" algn="l">
              <a:lnSpc>
                <a:spcPct val="100000"/>
              </a:lnSpc>
              <a:spcBef>
                <a:spcPts val="1400"/>
              </a:spcBef>
              <a:spcAft>
                <a:spcPts val="0"/>
              </a:spcAft>
              <a:buSzPct val="100000"/>
              <a:buAutoNum type="arabicPeriod"/>
            </a:pPr>
            <a:r>
              <a:rPr lang="en-US" sz="5600"/>
              <a:t>Marking Launch Sites on the Map:</a:t>
            </a:r>
            <a:br>
              <a:rPr lang="en-US" sz="5600"/>
            </a:br>
            <a:br>
              <a:rPr lang="en-US" sz="5600"/>
            </a:br>
            <a:r>
              <a:rPr lang="en-US" sz="5600"/>
              <a:t>-  Initialize the map using a Folium Map object.</a:t>
            </a:r>
            <a:endParaRPr sz="5600"/>
          </a:p>
          <a:p>
            <a:pPr indent="0" lvl="0" marL="457200" marR="0" rtl="0" algn="l">
              <a:lnSpc>
                <a:spcPct val="100000"/>
              </a:lnSpc>
              <a:spcBef>
                <a:spcPts val="1400"/>
              </a:spcBef>
              <a:spcAft>
                <a:spcPts val="0"/>
              </a:spcAft>
              <a:buNone/>
            </a:pPr>
            <a:r>
              <a:rPr lang="en-US" sz="5600"/>
              <a:t>-  </a:t>
            </a:r>
            <a:r>
              <a:rPr lang="en-US" sz="5600"/>
              <a:t>For each launch site, add a folium.Circle and a folium.Marker to the map.</a:t>
            </a:r>
            <a:endParaRPr sz="5600"/>
          </a:p>
          <a:p>
            <a:pPr indent="0" lvl="0" marL="457200" marR="0" rtl="0" algn="l">
              <a:lnSpc>
                <a:spcPct val="100000"/>
              </a:lnSpc>
              <a:spcBef>
                <a:spcPts val="1400"/>
              </a:spcBef>
              <a:spcAft>
                <a:spcPts val="0"/>
              </a:spcAft>
              <a:buNone/>
            </a:pPr>
            <a:r>
              <a:t/>
            </a:r>
            <a:endParaRPr sz="5600"/>
          </a:p>
          <a:p>
            <a:pPr indent="-317500" lvl="0" marL="457200" marR="0" rtl="0" algn="l">
              <a:lnSpc>
                <a:spcPct val="100000"/>
              </a:lnSpc>
              <a:spcBef>
                <a:spcPts val="1400"/>
              </a:spcBef>
              <a:spcAft>
                <a:spcPts val="0"/>
              </a:spcAft>
              <a:buSzPct val="100000"/>
              <a:buAutoNum type="arabicPeriod"/>
            </a:pPr>
            <a:r>
              <a:rPr lang="en-US" sz="5600"/>
              <a:t>Indicating Launch Success/Failure on the Map:</a:t>
            </a:r>
            <a:br>
              <a:rPr lang="en-US" sz="5600"/>
            </a:br>
            <a:br>
              <a:rPr lang="en-US" sz="5600"/>
            </a:br>
            <a:r>
              <a:rPr lang="en-US" sz="5600"/>
              <a:t>- Given that many launches share the same coordinates, it’s practical to cluster them together.</a:t>
            </a:r>
            <a:endParaRPr sz="5600"/>
          </a:p>
          <a:p>
            <a:pPr indent="0" lvl="0" marL="457200" marR="0" rtl="0" algn="l">
              <a:lnSpc>
                <a:spcPct val="100000"/>
              </a:lnSpc>
              <a:spcBef>
                <a:spcPts val="1400"/>
              </a:spcBef>
              <a:spcAft>
                <a:spcPts val="0"/>
              </a:spcAft>
              <a:buNone/>
            </a:pPr>
            <a:r>
              <a:rPr lang="en-US" sz="5600"/>
              <a:t>- Before clustering, assign marker colors: green for successful launches (class = 1) and red for failed launches (class = 0).</a:t>
            </a:r>
            <a:endParaRPr sz="5600"/>
          </a:p>
          <a:p>
            <a:pPr indent="0" lvl="0" marL="457200" marR="0" rtl="0" algn="l">
              <a:lnSpc>
                <a:spcPct val="100000"/>
              </a:lnSpc>
              <a:spcBef>
                <a:spcPts val="1400"/>
              </a:spcBef>
              <a:spcAft>
                <a:spcPts val="0"/>
              </a:spcAft>
              <a:buNone/>
            </a:pPr>
            <a:r>
              <a:rPr lang="en-US" sz="5600"/>
              <a:t>- For each launch, add a folium.Marker to a MarkerCluster() object.</a:t>
            </a:r>
            <a:endParaRPr sz="5600"/>
          </a:p>
          <a:p>
            <a:pPr indent="0" lvl="0" marL="457200" marR="0" rtl="0" algn="l">
              <a:lnSpc>
                <a:spcPct val="100000"/>
              </a:lnSpc>
              <a:spcBef>
                <a:spcPts val="1400"/>
              </a:spcBef>
              <a:spcAft>
                <a:spcPts val="0"/>
              </a:spcAft>
              <a:buNone/>
            </a:pPr>
            <a:r>
              <a:rPr lang="en-US" sz="5600"/>
              <a:t>- Create an icon with a text label, setting the icon color to the previously determined marker color.</a:t>
            </a:r>
            <a:br>
              <a:rPr lang="en-US" sz="5600"/>
            </a:br>
            <a:endParaRPr sz="5600"/>
          </a:p>
          <a:p>
            <a:pPr indent="-317500" lvl="0" marL="457200" marR="0" rtl="0" algn="l">
              <a:lnSpc>
                <a:spcPct val="100000"/>
              </a:lnSpc>
              <a:spcBef>
                <a:spcPts val="1400"/>
              </a:spcBef>
              <a:spcAft>
                <a:spcPts val="0"/>
              </a:spcAft>
              <a:buSzPct val="100000"/>
              <a:buAutoNum type="arabicPeriod"/>
            </a:pPr>
            <a:r>
              <a:rPr lang="en-US" sz="5600"/>
              <a:t>Calculating Distances Between Launch Sites and Their Proximities:</a:t>
            </a:r>
            <a:br>
              <a:rPr lang="en-US" sz="5600"/>
            </a:br>
            <a:br>
              <a:rPr lang="en-US" sz="5600"/>
            </a:br>
            <a:r>
              <a:rPr lang="en-US" sz="5600"/>
              <a:t>- To analyze the proximity of launch sites, calculate the distances between points using their latitude and longitude values.</a:t>
            </a:r>
            <a:endParaRPr sz="5600"/>
          </a:p>
          <a:p>
            <a:pPr indent="457200" lvl="0" marL="0" marR="0" rtl="0" algn="l">
              <a:lnSpc>
                <a:spcPct val="100000"/>
              </a:lnSpc>
              <a:spcBef>
                <a:spcPts val="1400"/>
              </a:spcBef>
              <a:spcAft>
                <a:spcPts val="0"/>
              </a:spcAft>
              <a:buNone/>
            </a:pPr>
            <a:r>
              <a:rPr lang="en-US" sz="5600"/>
              <a:t>-  </a:t>
            </a:r>
            <a:r>
              <a:rPr lang="en-US" sz="5600"/>
              <a:t>Mark a point using the latitude and longitude values and create a folium.Marker object to display the distance.</a:t>
            </a:r>
            <a:endParaRPr sz="5600"/>
          </a:p>
          <a:p>
            <a:pPr indent="0" lvl="0" marL="457200" marR="0" rtl="0" algn="l">
              <a:lnSpc>
                <a:spcPct val="100000"/>
              </a:lnSpc>
              <a:spcBef>
                <a:spcPts val="1400"/>
              </a:spcBef>
              <a:spcAft>
                <a:spcPts val="0"/>
              </a:spcAft>
              <a:buNone/>
            </a:pPr>
            <a:r>
              <a:rPr lang="en-US" sz="5600"/>
              <a:t>- To show the distance line between two points, draw a folium.PolyLine and add it to the map.</a:t>
            </a:r>
            <a:endParaRPr sz="5600"/>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230" name="Google Shape;230;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16"/>
          <p:cNvSpPr txBox="1"/>
          <p:nvPr>
            <p:ph idx="1" type="body"/>
          </p:nvPr>
        </p:nvSpPr>
        <p:spPr>
          <a:xfrm>
            <a:off x="861225" y="1380975"/>
            <a:ext cx="10515600" cy="50463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t/>
            </a:r>
            <a:endParaRPr/>
          </a:p>
          <a:p>
            <a:pPr indent="-50800" lvl="0" marL="228600" marR="0" rtl="0" algn="l">
              <a:lnSpc>
                <a:spcPct val="90000"/>
              </a:lnSpc>
              <a:spcBef>
                <a:spcPts val="1000"/>
              </a:spcBef>
              <a:spcAft>
                <a:spcPts val="0"/>
              </a:spcAft>
              <a:buClr>
                <a:schemeClr val="dk1"/>
              </a:buClr>
              <a:buSzPts val="2800"/>
              <a:buFont typeface="Arial"/>
              <a:buNone/>
            </a:pPr>
            <a:r>
              <a:rPr lang="en-US" sz="1800">
                <a:solidFill>
                  <a:schemeClr val="dk1"/>
                </a:solidFill>
              </a:rPr>
              <a:t>The following visualizations were incorporated into a Plotly Dash dashboard for an interactive exploration of the data:</a:t>
            </a:r>
            <a:br>
              <a:rPr lang="en-US" sz="1800">
                <a:solidFill>
                  <a:schemeClr val="dk1"/>
                </a:solidFill>
              </a:rPr>
            </a:br>
            <a:endParaRPr sz="1800">
              <a:solidFill>
                <a:schemeClr val="dk1"/>
              </a:solidFill>
            </a:endParaRPr>
          </a:p>
          <a:p>
            <a:pPr indent="-342900" lvl="0" marL="457200" marR="0" rtl="0" algn="l">
              <a:lnSpc>
                <a:spcPct val="90000"/>
              </a:lnSpc>
              <a:spcBef>
                <a:spcPts val="1000"/>
              </a:spcBef>
              <a:spcAft>
                <a:spcPts val="0"/>
              </a:spcAft>
              <a:buClr>
                <a:schemeClr val="dk1"/>
              </a:buClr>
              <a:buSzPts val="1800"/>
              <a:buAutoNum type="arabicPeriod"/>
            </a:pPr>
            <a:r>
              <a:rPr i="1" lang="en-US" sz="1800">
                <a:solidFill>
                  <a:schemeClr val="dk1"/>
                </a:solidFill>
              </a:rPr>
              <a:t>Pie Chart (px.pie()):</a:t>
            </a:r>
            <a:br>
              <a:rPr i="1" lang="en-US" sz="1800">
                <a:solidFill>
                  <a:schemeClr val="dk1"/>
                </a:solidFill>
              </a:rPr>
            </a:br>
            <a:endParaRPr i="1" sz="1800">
              <a:solidFill>
                <a:schemeClr val="dk1"/>
              </a:solidFill>
            </a:endParaRPr>
          </a:p>
          <a:p>
            <a:pPr indent="-342900" lvl="0" marL="457200" marR="0" rtl="0" algn="l">
              <a:lnSpc>
                <a:spcPct val="90000"/>
              </a:lnSpc>
              <a:spcBef>
                <a:spcPts val="0"/>
              </a:spcBef>
              <a:spcAft>
                <a:spcPts val="0"/>
              </a:spcAft>
              <a:buClr>
                <a:schemeClr val="dk1"/>
              </a:buClr>
              <a:buSzPts val="1800"/>
              <a:buChar char="-"/>
            </a:pPr>
            <a:r>
              <a:rPr lang="en-US" sz="1800">
                <a:solidFill>
                  <a:schemeClr val="dk1"/>
                </a:solidFill>
              </a:rPr>
              <a:t>Displays the total number of successful launches per site.</a:t>
            </a:r>
            <a:endParaRPr sz="1800">
              <a:solidFill>
                <a:schemeClr val="dk1"/>
              </a:solidFill>
            </a:endParaRPr>
          </a:p>
          <a:p>
            <a:pPr indent="-342900" lvl="0" marL="457200" marR="0" rtl="0" algn="l">
              <a:lnSpc>
                <a:spcPct val="90000"/>
              </a:lnSpc>
              <a:spcBef>
                <a:spcPts val="0"/>
              </a:spcBef>
              <a:spcAft>
                <a:spcPts val="0"/>
              </a:spcAft>
              <a:buClr>
                <a:schemeClr val="dk1"/>
              </a:buClr>
              <a:buSzPts val="1800"/>
              <a:buChar char="-"/>
            </a:pPr>
            <a:r>
              <a:rPr lang="en-US" sz="1800">
                <a:solidFill>
                  <a:schemeClr val="dk1"/>
                </a:solidFill>
              </a:rPr>
              <a:t>Clearly highlights which sites have the highest success rates.</a:t>
            </a:r>
            <a:endParaRPr sz="1800">
              <a:solidFill>
                <a:schemeClr val="dk1"/>
              </a:solidFill>
            </a:endParaRPr>
          </a:p>
          <a:p>
            <a:pPr indent="-342900" lvl="0" marL="457200" marR="0" rtl="0" algn="l">
              <a:lnSpc>
                <a:spcPct val="90000"/>
              </a:lnSpc>
              <a:spcBef>
                <a:spcPts val="0"/>
              </a:spcBef>
              <a:spcAft>
                <a:spcPts val="0"/>
              </a:spcAft>
              <a:buClr>
                <a:schemeClr val="dk1"/>
              </a:buClr>
              <a:buSzPts val="1800"/>
              <a:buChar char="-"/>
            </a:pPr>
            <a:r>
              <a:rPr lang="en-US" sz="1800">
                <a:solidFill>
                  <a:schemeClr val="dk1"/>
                </a:solidFill>
              </a:rPr>
              <a:t>Includes a filter option using a dcc.Dropdown() to view the success/failure ratio for individual sites.</a:t>
            </a:r>
            <a:br>
              <a:rPr lang="en-US" sz="1800">
                <a:solidFill>
                  <a:schemeClr val="dk1"/>
                </a:solidFill>
              </a:rPr>
            </a:br>
            <a:endParaRPr sz="1800">
              <a:solidFill>
                <a:schemeClr val="dk1"/>
              </a:solidFill>
            </a:endParaRPr>
          </a:p>
          <a:p>
            <a:pPr indent="-342900" lvl="0" marL="457200" marR="0" rtl="0" algn="l">
              <a:lnSpc>
                <a:spcPct val="90000"/>
              </a:lnSpc>
              <a:spcBef>
                <a:spcPts val="0"/>
              </a:spcBef>
              <a:spcAft>
                <a:spcPts val="0"/>
              </a:spcAft>
              <a:buClr>
                <a:schemeClr val="dk1"/>
              </a:buClr>
              <a:buSzPts val="1800"/>
              <a:buAutoNum type="arabicPeriod"/>
            </a:pPr>
            <a:r>
              <a:rPr i="1" lang="en-US" sz="1800">
                <a:solidFill>
                  <a:schemeClr val="dk1"/>
                </a:solidFill>
              </a:rPr>
              <a:t>Scatter Plot (px.scatter()):</a:t>
            </a:r>
            <a:br>
              <a:rPr lang="en-US" sz="1800">
                <a:solidFill>
                  <a:schemeClr val="dk1"/>
                </a:solidFill>
              </a:rPr>
            </a:br>
            <a:endParaRPr sz="1800">
              <a:solidFill>
                <a:schemeClr val="dk1"/>
              </a:solidFill>
            </a:endParaRPr>
          </a:p>
          <a:p>
            <a:pPr indent="-342900" lvl="0" marL="457200" marR="0" rtl="0" algn="l">
              <a:lnSpc>
                <a:spcPct val="90000"/>
              </a:lnSpc>
              <a:spcBef>
                <a:spcPts val="0"/>
              </a:spcBef>
              <a:spcAft>
                <a:spcPts val="0"/>
              </a:spcAft>
              <a:buClr>
                <a:schemeClr val="dk1"/>
              </a:buClr>
              <a:buSzPts val="1800"/>
              <a:buChar char="-"/>
            </a:pPr>
            <a:r>
              <a:rPr lang="en-US" sz="1800">
                <a:solidFill>
                  <a:schemeClr val="dk1"/>
                </a:solidFill>
              </a:rPr>
              <a:t>Illustrates the correlation between the outcome (success or failure) and payload mass (kg).</a:t>
            </a:r>
            <a:endParaRPr sz="1800">
              <a:solidFill>
                <a:schemeClr val="dk1"/>
              </a:solidFill>
            </a:endParaRPr>
          </a:p>
          <a:p>
            <a:pPr indent="-342900" lvl="0" marL="457200" marR="0" rtl="0" algn="l">
              <a:lnSpc>
                <a:spcPct val="90000"/>
              </a:lnSpc>
              <a:spcBef>
                <a:spcPts val="0"/>
              </a:spcBef>
              <a:spcAft>
                <a:spcPts val="0"/>
              </a:spcAft>
              <a:buClr>
                <a:schemeClr val="dk1"/>
              </a:buClr>
              <a:buSzPts val="1800"/>
              <a:buChar char="-"/>
            </a:pPr>
            <a:r>
              <a:rPr lang="en-US" sz="1800">
                <a:solidFill>
                  <a:schemeClr val="dk1"/>
                </a:solidFill>
              </a:rPr>
              <a:t>Features a RangeSlider() to filter the data by different payload mass ranges.</a:t>
            </a:r>
            <a:endParaRPr sz="1800">
              <a:solidFill>
                <a:schemeClr val="dk1"/>
              </a:solidFill>
            </a:endParaRPr>
          </a:p>
          <a:p>
            <a:pPr indent="-342900" lvl="0" marL="457200" marR="0" rtl="0" algn="l">
              <a:lnSpc>
                <a:spcPct val="90000"/>
              </a:lnSpc>
              <a:spcBef>
                <a:spcPts val="0"/>
              </a:spcBef>
              <a:spcAft>
                <a:spcPts val="0"/>
              </a:spcAft>
              <a:buClr>
                <a:schemeClr val="dk1"/>
              </a:buClr>
              <a:buSzPts val="1800"/>
              <a:buChar char="-"/>
            </a:pPr>
            <a:r>
              <a:rPr lang="en-US" sz="1800">
                <a:solidFill>
                  <a:schemeClr val="dk1"/>
                </a:solidFill>
              </a:rPr>
              <a:t>Additionally, includes a filter to sort the data by booster version.</a:t>
            </a:r>
            <a:endParaRPr sz="1800">
              <a:solidFill>
                <a:schemeClr val="dk1"/>
              </a:solidFill>
            </a:endParaRPr>
          </a:p>
        </p:txBody>
      </p:sp>
      <p:sp>
        <p:nvSpPr>
          <p:cNvPr id="237" name="Google Shape;237;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3" name="Google Shape;243;p17"/>
          <p:cNvSpPr txBox="1"/>
          <p:nvPr>
            <p:ph idx="1" type="body"/>
          </p:nvPr>
        </p:nvSpPr>
        <p:spPr>
          <a:xfrm>
            <a:off x="283400" y="2076000"/>
            <a:ext cx="3627600" cy="4690800"/>
          </a:xfrm>
          <a:prstGeom prst="rect">
            <a:avLst/>
          </a:prstGeom>
          <a:noFill/>
          <a:ln>
            <a:noFill/>
          </a:ln>
        </p:spPr>
        <p:txBody>
          <a:bodyPr anchorCtr="0" anchor="t" bIns="45700" lIns="91425" spcFirstLastPara="1" rIns="91425" wrap="square" tIns="45700">
            <a:normAutofit fontScale="25000" lnSpcReduction="20000"/>
          </a:bodyPr>
          <a:lstStyle/>
          <a:p>
            <a:pPr indent="0" lvl="0" marL="177800" marR="0" rtl="0" algn="l">
              <a:lnSpc>
                <a:spcPct val="90000"/>
              </a:lnSpc>
              <a:spcBef>
                <a:spcPts val="1000"/>
              </a:spcBef>
              <a:spcAft>
                <a:spcPts val="0"/>
              </a:spcAft>
              <a:buClr>
                <a:schemeClr val="dk1"/>
              </a:buClr>
              <a:buSzPct val="43750"/>
              <a:buFont typeface="Arial"/>
              <a:buNone/>
            </a:pPr>
            <a:r>
              <a:rPr b="1" lang="en-US" sz="6400">
                <a:solidFill>
                  <a:schemeClr val="dk1"/>
                </a:solidFill>
                <a:latin typeface="Calibri"/>
                <a:ea typeface="Calibri"/>
                <a:cs typeface="Calibri"/>
                <a:sym typeface="Calibri"/>
              </a:rPr>
              <a:t>Model Creation</a:t>
            </a:r>
            <a:endParaRPr b="1" sz="64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ct val="58333"/>
              <a:buFont typeface="Arial"/>
              <a:buNone/>
            </a:pPr>
            <a:r>
              <a:rPr lang="en-US" sz="4800">
                <a:solidFill>
                  <a:schemeClr val="dk1"/>
                </a:solidFill>
                <a:latin typeface="Calibri"/>
                <a:ea typeface="Calibri"/>
                <a:cs typeface="Calibri"/>
                <a:sym typeface="Calibri"/>
              </a:rPr>
              <a:t>To prepare the dataset for model development, the following steps were undertaken:</a:t>
            </a:r>
            <a:endParaRPr sz="4800">
              <a:solidFill>
                <a:schemeClr val="dk1"/>
              </a:solidFill>
              <a:latin typeface="Calibri"/>
              <a:ea typeface="Calibri"/>
              <a:cs typeface="Calibri"/>
              <a:sym typeface="Calibri"/>
            </a:endParaRPr>
          </a:p>
          <a:p>
            <a:pPr indent="-304800" lvl="0" marL="457200" marR="0" rtl="0" algn="l">
              <a:lnSpc>
                <a:spcPct val="90000"/>
              </a:lnSpc>
              <a:spcBef>
                <a:spcPts val="1000"/>
              </a:spcBef>
              <a:spcAft>
                <a:spcPts val="0"/>
              </a:spcAft>
              <a:buClr>
                <a:schemeClr val="dk1"/>
              </a:buClr>
              <a:buSzPct val="100000"/>
              <a:buFont typeface="Calibri"/>
              <a:buAutoNum type="arabicPeriod"/>
            </a:pPr>
            <a:r>
              <a:rPr lang="en-US" sz="4800">
                <a:solidFill>
                  <a:schemeClr val="dk1"/>
                </a:solidFill>
                <a:latin typeface="Calibri"/>
                <a:ea typeface="Calibri"/>
                <a:cs typeface="Calibri"/>
                <a:sym typeface="Calibri"/>
              </a:rPr>
              <a:t>Load the Dataset:</a:t>
            </a:r>
            <a:endParaRPr sz="4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ct val="58333"/>
              <a:buFont typeface="Arial"/>
              <a:buNone/>
            </a:pPr>
            <a:r>
              <a:rPr lang="en-US" sz="4800">
                <a:solidFill>
                  <a:schemeClr val="dk1"/>
                </a:solidFill>
                <a:latin typeface="Calibri"/>
                <a:ea typeface="Calibri"/>
                <a:cs typeface="Calibri"/>
                <a:sym typeface="Calibri"/>
              </a:rPr>
              <a:t>Import the dataset for analysis.</a:t>
            </a:r>
            <a:endParaRPr sz="4800">
              <a:solidFill>
                <a:schemeClr val="dk1"/>
              </a:solidFill>
              <a:latin typeface="Calibri"/>
              <a:ea typeface="Calibri"/>
              <a:cs typeface="Calibri"/>
              <a:sym typeface="Calibri"/>
            </a:endParaRPr>
          </a:p>
          <a:p>
            <a:pPr indent="-304800" lvl="0" marL="457200" marR="0" rtl="0" algn="l">
              <a:lnSpc>
                <a:spcPct val="90000"/>
              </a:lnSpc>
              <a:spcBef>
                <a:spcPts val="1000"/>
              </a:spcBef>
              <a:spcAft>
                <a:spcPts val="0"/>
              </a:spcAft>
              <a:buClr>
                <a:schemeClr val="dk1"/>
              </a:buClr>
              <a:buSzPct val="100000"/>
              <a:buFont typeface="Calibri"/>
              <a:buAutoNum type="arabicPeriod"/>
            </a:pPr>
            <a:r>
              <a:rPr lang="en-US" sz="4800">
                <a:solidFill>
                  <a:schemeClr val="dk1"/>
                </a:solidFill>
                <a:latin typeface="Calibri"/>
                <a:ea typeface="Calibri"/>
                <a:cs typeface="Calibri"/>
                <a:sym typeface="Calibri"/>
              </a:rPr>
              <a:t>Data Transformation:</a:t>
            </a:r>
            <a:endParaRPr sz="4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ct val="58333"/>
              <a:buFont typeface="Arial"/>
              <a:buNone/>
            </a:pPr>
            <a:r>
              <a:rPr lang="en-US" sz="4800">
                <a:solidFill>
                  <a:schemeClr val="dk1"/>
                </a:solidFill>
                <a:latin typeface="Calibri"/>
                <a:ea typeface="Calibri"/>
                <a:cs typeface="Calibri"/>
                <a:sym typeface="Calibri"/>
              </a:rPr>
              <a:t>Perform necessary data transformations, including standardization and preprocessing.</a:t>
            </a:r>
            <a:endParaRPr sz="4800">
              <a:solidFill>
                <a:schemeClr val="dk1"/>
              </a:solidFill>
              <a:latin typeface="Calibri"/>
              <a:ea typeface="Calibri"/>
              <a:cs typeface="Calibri"/>
              <a:sym typeface="Calibri"/>
            </a:endParaRPr>
          </a:p>
          <a:p>
            <a:pPr indent="-304800" lvl="0" marL="457200" marR="0" rtl="0" algn="l">
              <a:lnSpc>
                <a:spcPct val="90000"/>
              </a:lnSpc>
              <a:spcBef>
                <a:spcPts val="1000"/>
              </a:spcBef>
              <a:spcAft>
                <a:spcPts val="0"/>
              </a:spcAft>
              <a:buClr>
                <a:schemeClr val="dk1"/>
              </a:buClr>
              <a:buSzPct val="100000"/>
              <a:buFont typeface="Calibri"/>
              <a:buAutoNum type="arabicPeriod"/>
            </a:pPr>
            <a:r>
              <a:rPr lang="en-US" sz="4800">
                <a:solidFill>
                  <a:schemeClr val="dk1"/>
                </a:solidFill>
                <a:latin typeface="Calibri"/>
                <a:ea typeface="Calibri"/>
                <a:cs typeface="Calibri"/>
                <a:sym typeface="Calibri"/>
              </a:rPr>
              <a:t>Split Data:</a:t>
            </a:r>
            <a:endParaRPr sz="4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ct val="58333"/>
              <a:buFont typeface="Arial"/>
              <a:buNone/>
            </a:pPr>
            <a:r>
              <a:rPr lang="en-US" sz="4800">
                <a:solidFill>
                  <a:schemeClr val="dk1"/>
                </a:solidFill>
                <a:latin typeface="Calibri"/>
                <a:ea typeface="Calibri"/>
                <a:cs typeface="Calibri"/>
                <a:sym typeface="Calibri"/>
              </a:rPr>
              <a:t>Divide the data into training and test sets using train_test_split().</a:t>
            </a:r>
            <a:endParaRPr sz="4800">
              <a:solidFill>
                <a:schemeClr val="dk1"/>
              </a:solidFill>
              <a:latin typeface="Calibri"/>
              <a:ea typeface="Calibri"/>
              <a:cs typeface="Calibri"/>
              <a:sym typeface="Calibri"/>
            </a:endParaRPr>
          </a:p>
          <a:p>
            <a:pPr indent="-304800" lvl="0" marL="457200" marR="0" rtl="0" algn="l">
              <a:lnSpc>
                <a:spcPct val="90000"/>
              </a:lnSpc>
              <a:spcBef>
                <a:spcPts val="1000"/>
              </a:spcBef>
              <a:spcAft>
                <a:spcPts val="0"/>
              </a:spcAft>
              <a:buClr>
                <a:schemeClr val="dk1"/>
              </a:buClr>
              <a:buSzPct val="100000"/>
              <a:buFont typeface="Calibri"/>
              <a:buAutoNum type="arabicPeriod"/>
            </a:pPr>
            <a:r>
              <a:rPr lang="en-US" sz="4800">
                <a:solidFill>
                  <a:schemeClr val="dk1"/>
                </a:solidFill>
                <a:latin typeface="Calibri"/>
                <a:ea typeface="Calibri"/>
                <a:cs typeface="Calibri"/>
                <a:sym typeface="Calibri"/>
              </a:rPr>
              <a:t>Algorithm Selection:</a:t>
            </a:r>
            <a:endParaRPr sz="4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ct val="58333"/>
              <a:buFont typeface="Arial"/>
              <a:buNone/>
            </a:pPr>
            <a:r>
              <a:rPr lang="en-US" sz="4800">
                <a:solidFill>
                  <a:schemeClr val="dk1"/>
                </a:solidFill>
                <a:latin typeface="Calibri"/>
                <a:ea typeface="Calibri"/>
                <a:cs typeface="Calibri"/>
                <a:sym typeface="Calibri"/>
              </a:rPr>
              <a:t>Determine the most suitable machine learning algorithms for the task.</a:t>
            </a:r>
            <a:endParaRPr sz="4800">
              <a:solidFill>
                <a:schemeClr val="dk1"/>
              </a:solidFill>
              <a:latin typeface="Calibri"/>
              <a:ea typeface="Calibri"/>
              <a:cs typeface="Calibri"/>
              <a:sym typeface="Calibri"/>
            </a:endParaRPr>
          </a:p>
          <a:p>
            <a:pPr indent="-304800" lvl="0" marL="457200" marR="0" rtl="0" algn="l">
              <a:lnSpc>
                <a:spcPct val="90000"/>
              </a:lnSpc>
              <a:spcBef>
                <a:spcPts val="1000"/>
              </a:spcBef>
              <a:spcAft>
                <a:spcPts val="0"/>
              </a:spcAft>
              <a:buClr>
                <a:schemeClr val="dk1"/>
              </a:buClr>
              <a:buSzPct val="100000"/>
              <a:buFont typeface="Calibri"/>
              <a:buAutoNum type="arabicPeriod"/>
            </a:pPr>
            <a:r>
              <a:rPr lang="en-US" sz="4800">
                <a:solidFill>
                  <a:schemeClr val="dk1"/>
                </a:solidFill>
                <a:latin typeface="Calibri"/>
                <a:ea typeface="Calibri"/>
                <a:cs typeface="Calibri"/>
                <a:sym typeface="Calibri"/>
              </a:rPr>
              <a:t>Model Training:</a:t>
            </a:r>
            <a:endParaRPr sz="4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ct val="58333"/>
              <a:buFont typeface="Arial"/>
              <a:buNone/>
            </a:pPr>
            <a:r>
              <a:rPr lang="en-US" sz="4800">
                <a:solidFill>
                  <a:schemeClr val="dk1"/>
                </a:solidFill>
                <a:latin typeface="Calibri"/>
                <a:ea typeface="Calibri"/>
                <a:cs typeface="Calibri"/>
                <a:sym typeface="Calibri"/>
              </a:rPr>
              <a:t>For each selected algorithm:</a:t>
            </a:r>
            <a:endParaRPr sz="4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ct val="58333"/>
              <a:buFont typeface="Arial"/>
              <a:buNone/>
            </a:pPr>
            <a:r>
              <a:rPr lang="en-US" sz="4800">
                <a:solidFill>
                  <a:schemeClr val="dk1"/>
                </a:solidFill>
                <a:latin typeface="Calibri"/>
                <a:ea typeface="Calibri"/>
                <a:cs typeface="Calibri"/>
                <a:sym typeface="Calibri"/>
              </a:rPr>
              <a:t>Create a GridSearchCV object along with a dictionary of parameters.</a:t>
            </a:r>
            <a:endParaRPr sz="4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ct val="58333"/>
              <a:buFont typeface="Arial"/>
              <a:buNone/>
            </a:pPr>
            <a:r>
              <a:rPr lang="en-US" sz="4800">
                <a:solidFill>
                  <a:schemeClr val="dk1"/>
                </a:solidFill>
                <a:latin typeface="Calibri"/>
                <a:ea typeface="Calibri"/>
                <a:cs typeface="Calibri"/>
                <a:sym typeface="Calibri"/>
              </a:rPr>
              <a:t>Fit the GridSearchCV object to these parameters.</a:t>
            </a:r>
            <a:endParaRPr sz="4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ct val="58333"/>
              <a:buFont typeface="Arial"/>
              <a:buNone/>
            </a:pPr>
            <a:r>
              <a:rPr lang="en-US" sz="4800">
                <a:solidFill>
                  <a:schemeClr val="dk1"/>
                </a:solidFill>
                <a:latin typeface="Calibri"/>
                <a:ea typeface="Calibri"/>
                <a:cs typeface="Calibri"/>
                <a:sym typeface="Calibri"/>
              </a:rPr>
              <a:t>Train the model using the training dataset.</a:t>
            </a:r>
            <a:endParaRPr sz="4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244" name="Google Shape;244;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
        <p:nvSpPr>
          <p:cNvPr id="245" name="Google Shape;245;p17"/>
          <p:cNvSpPr txBox="1"/>
          <p:nvPr>
            <p:ph idx="2" type="body"/>
          </p:nvPr>
        </p:nvSpPr>
        <p:spPr>
          <a:xfrm>
            <a:off x="4267251" y="2076000"/>
            <a:ext cx="3521100" cy="4351200"/>
          </a:xfrm>
          <a:prstGeom prst="rect">
            <a:avLst/>
          </a:prstGeom>
          <a:noFill/>
          <a:ln>
            <a:noFill/>
          </a:ln>
        </p:spPr>
        <p:txBody>
          <a:bodyPr anchorCtr="0" anchor="t" bIns="45700" lIns="91425" spcFirstLastPara="1" rIns="91425" wrap="square" tIns="45700">
            <a:normAutofit/>
          </a:bodyPr>
          <a:lstStyle/>
          <a:p>
            <a:pPr indent="0" lvl="0" marL="177800" marR="0" rtl="0" algn="l">
              <a:lnSpc>
                <a:spcPct val="90000"/>
              </a:lnSpc>
              <a:spcBef>
                <a:spcPts val="1000"/>
              </a:spcBef>
              <a:spcAft>
                <a:spcPts val="0"/>
              </a:spcAft>
              <a:buClr>
                <a:schemeClr val="dk1"/>
              </a:buClr>
              <a:buSzPts val="2800"/>
              <a:buFont typeface="Arial"/>
              <a:buNone/>
            </a:pPr>
            <a:r>
              <a:rPr b="1" lang="en-US" sz="1600">
                <a:solidFill>
                  <a:schemeClr val="dk1"/>
                </a:solidFill>
                <a:latin typeface="Calibri"/>
                <a:ea typeface="Calibri"/>
                <a:cs typeface="Calibri"/>
                <a:sym typeface="Calibri"/>
              </a:rPr>
              <a:t>Evaluation of model</a:t>
            </a:r>
            <a:endParaRPr b="1" sz="16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ts val="2800"/>
              <a:buFont typeface="Arial"/>
              <a:buNone/>
            </a:pPr>
            <a:r>
              <a:rPr lang="en-US" sz="1250">
                <a:solidFill>
                  <a:schemeClr val="dk1"/>
                </a:solidFill>
                <a:latin typeface="Calibri"/>
                <a:ea typeface="Calibri"/>
                <a:cs typeface="Calibri"/>
                <a:sym typeface="Calibri"/>
              </a:rPr>
              <a:t>For each selected algorithm, perform the following steps using the GridSearchCV output:</a:t>
            </a:r>
            <a:endParaRPr sz="1250">
              <a:solidFill>
                <a:schemeClr val="dk1"/>
              </a:solidFill>
              <a:latin typeface="Calibri"/>
              <a:ea typeface="Calibri"/>
              <a:cs typeface="Calibri"/>
              <a:sym typeface="Calibri"/>
            </a:endParaRPr>
          </a:p>
          <a:p>
            <a:pPr indent="-307975" lvl="0" marL="457200" marR="0" rtl="0" algn="l">
              <a:lnSpc>
                <a:spcPct val="90000"/>
              </a:lnSpc>
              <a:spcBef>
                <a:spcPts val="1000"/>
              </a:spcBef>
              <a:spcAft>
                <a:spcPts val="0"/>
              </a:spcAft>
              <a:buClr>
                <a:schemeClr val="dk1"/>
              </a:buClr>
              <a:buSzPts val="1250"/>
              <a:buFont typeface="Calibri"/>
              <a:buAutoNum type="arabicPeriod"/>
            </a:pPr>
            <a:r>
              <a:rPr lang="en-US" sz="1250">
                <a:solidFill>
                  <a:schemeClr val="dk1"/>
                </a:solidFill>
                <a:latin typeface="Calibri"/>
                <a:ea typeface="Calibri"/>
                <a:cs typeface="Calibri"/>
                <a:sym typeface="Calibri"/>
              </a:rPr>
              <a:t>Evaluate Tuned Hyperparameters:</a:t>
            </a:r>
            <a:endParaRPr sz="125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ts val="2800"/>
              <a:buFont typeface="Arial"/>
              <a:buNone/>
            </a:pPr>
            <a:r>
              <a:rPr lang="en-US" sz="1250">
                <a:solidFill>
                  <a:schemeClr val="dk1"/>
                </a:solidFill>
                <a:latin typeface="Calibri"/>
                <a:ea typeface="Calibri"/>
                <a:cs typeface="Calibri"/>
                <a:sym typeface="Calibri"/>
              </a:rPr>
              <a:t>Retrieve and examine the best hyperparameters (best_params_).</a:t>
            </a:r>
            <a:endParaRPr sz="1250">
              <a:solidFill>
                <a:schemeClr val="dk1"/>
              </a:solidFill>
              <a:latin typeface="Calibri"/>
              <a:ea typeface="Calibri"/>
              <a:cs typeface="Calibri"/>
              <a:sym typeface="Calibri"/>
            </a:endParaRPr>
          </a:p>
          <a:p>
            <a:pPr indent="-307975" lvl="0" marL="457200" marR="0" rtl="0" algn="l">
              <a:lnSpc>
                <a:spcPct val="90000"/>
              </a:lnSpc>
              <a:spcBef>
                <a:spcPts val="1000"/>
              </a:spcBef>
              <a:spcAft>
                <a:spcPts val="0"/>
              </a:spcAft>
              <a:buClr>
                <a:schemeClr val="dk1"/>
              </a:buClr>
              <a:buSzPts val="1250"/>
              <a:buFont typeface="Calibri"/>
              <a:buAutoNum type="arabicPeriod"/>
            </a:pPr>
            <a:r>
              <a:rPr lang="en-US" sz="1250">
                <a:solidFill>
                  <a:schemeClr val="dk1"/>
                </a:solidFill>
                <a:latin typeface="Calibri"/>
                <a:ea typeface="Calibri"/>
                <a:cs typeface="Calibri"/>
                <a:sym typeface="Calibri"/>
              </a:rPr>
              <a:t>Assess Accuracy:</a:t>
            </a:r>
            <a:endParaRPr sz="125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ts val="2800"/>
              <a:buFont typeface="Arial"/>
              <a:buNone/>
            </a:pPr>
            <a:r>
              <a:rPr lang="en-US" sz="1250">
                <a:solidFill>
                  <a:schemeClr val="dk1"/>
                </a:solidFill>
                <a:latin typeface="Calibri"/>
                <a:ea typeface="Calibri"/>
                <a:cs typeface="Calibri"/>
                <a:sym typeface="Calibri"/>
              </a:rPr>
              <a:t>Check the accuracy scores (score and best_score_).</a:t>
            </a:r>
            <a:endParaRPr sz="1250">
              <a:solidFill>
                <a:schemeClr val="dk1"/>
              </a:solidFill>
              <a:latin typeface="Calibri"/>
              <a:ea typeface="Calibri"/>
              <a:cs typeface="Calibri"/>
              <a:sym typeface="Calibri"/>
            </a:endParaRPr>
          </a:p>
          <a:p>
            <a:pPr indent="-307975" lvl="0" marL="457200" marR="0" rtl="0" algn="l">
              <a:lnSpc>
                <a:spcPct val="90000"/>
              </a:lnSpc>
              <a:spcBef>
                <a:spcPts val="1000"/>
              </a:spcBef>
              <a:spcAft>
                <a:spcPts val="0"/>
              </a:spcAft>
              <a:buClr>
                <a:schemeClr val="dk1"/>
              </a:buClr>
              <a:buSzPts val="1250"/>
              <a:buFont typeface="Calibri"/>
              <a:buAutoNum type="arabicPeriod"/>
            </a:pPr>
            <a:r>
              <a:rPr lang="en-US" sz="1250">
                <a:solidFill>
                  <a:schemeClr val="dk1"/>
                </a:solidFill>
                <a:latin typeface="Calibri"/>
                <a:ea typeface="Calibri"/>
                <a:cs typeface="Calibri"/>
                <a:sym typeface="Calibri"/>
              </a:rPr>
              <a:t>Analyze Confusion Matrix:</a:t>
            </a:r>
            <a:endParaRPr sz="125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ts val="2800"/>
              <a:buFont typeface="Arial"/>
              <a:buNone/>
            </a:pPr>
            <a:r>
              <a:rPr lang="en-US" sz="1250">
                <a:solidFill>
                  <a:schemeClr val="dk1"/>
                </a:solidFill>
                <a:latin typeface="Calibri"/>
                <a:ea typeface="Calibri"/>
                <a:cs typeface="Calibri"/>
                <a:sym typeface="Calibri"/>
              </a:rPr>
              <a:t>Plot and review the Confusion Matrix to evaluate model performance.</a:t>
            </a:r>
            <a:endParaRPr sz="1250">
              <a:solidFill>
                <a:schemeClr val="dk1"/>
              </a:solidFill>
              <a:latin typeface="Calibri"/>
              <a:ea typeface="Calibri"/>
              <a:cs typeface="Calibri"/>
              <a:sym typeface="Calibri"/>
            </a:endParaRPr>
          </a:p>
        </p:txBody>
      </p:sp>
      <p:sp>
        <p:nvSpPr>
          <p:cNvPr id="246" name="Google Shape;246;p17"/>
          <p:cNvSpPr txBox="1"/>
          <p:nvPr>
            <p:ph idx="3" type="body"/>
          </p:nvPr>
        </p:nvSpPr>
        <p:spPr>
          <a:xfrm>
            <a:off x="8144651" y="1983225"/>
            <a:ext cx="3521100" cy="4351200"/>
          </a:xfrm>
          <a:prstGeom prst="rect">
            <a:avLst/>
          </a:prstGeom>
          <a:noFill/>
          <a:ln>
            <a:noFill/>
          </a:ln>
        </p:spPr>
        <p:txBody>
          <a:bodyPr anchorCtr="0" anchor="t" bIns="45700" lIns="91425" spcFirstLastPara="1" rIns="91425" wrap="square" tIns="45700">
            <a:normAutofit/>
          </a:bodyPr>
          <a:lstStyle/>
          <a:p>
            <a:pPr indent="0" lvl="0" marL="177800" marR="0" rtl="0" algn="l">
              <a:lnSpc>
                <a:spcPct val="90000"/>
              </a:lnSpc>
              <a:spcBef>
                <a:spcPts val="1000"/>
              </a:spcBef>
              <a:spcAft>
                <a:spcPts val="0"/>
              </a:spcAft>
              <a:buClr>
                <a:schemeClr val="dk1"/>
              </a:buClr>
              <a:buSzPts val="2800"/>
              <a:buFont typeface="Arial"/>
              <a:buNone/>
            </a:pPr>
            <a:r>
              <a:rPr b="1" lang="en-US" sz="1600">
                <a:solidFill>
                  <a:schemeClr val="dk1"/>
                </a:solidFill>
                <a:latin typeface="Calibri"/>
                <a:ea typeface="Calibri"/>
                <a:cs typeface="Calibri"/>
                <a:sym typeface="Calibri"/>
              </a:rPr>
              <a:t>Choosin</a:t>
            </a:r>
            <a:r>
              <a:rPr b="1" lang="en-US" sz="1600">
                <a:solidFill>
                  <a:schemeClr val="dk1"/>
                </a:solidFill>
                <a:latin typeface="Calibri"/>
                <a:ea typeface="Calibri"/>
                <a:cs typeface="Calibri"/>
                <a:sym typeface="Calibri"/>
              </a:rPr>
              <a:t>g</a:t>
            </a:r>
            <a:r>
              <a:rPr b="1" lang="en-US" sz="1600">
                <a:solidFill>
                  <a:schemeClr val="dk1"/>
                </a:solidFill>
                <a:latin typeface="Calibri"/>
                <a:ea typeface="Calibri"/>
                <a:cs typeface="Calibri"/>
                <a:sym typeface="Calibri"/>
              </a:rPr>
              <a:t> best model</a:t>
            </a:r>
            <a:endParaRPr b="1" sz="1600">
              <a:solidFill>
                <a:schemeClr val="dk1"/>
              </a:solidFill>
              <a:latin typeface="Calibri"/>
              <a:ea typeface="Calibri"/>
              <a:cs typeface="Calibri"/>
              <a:sym typeface="Calibri"/>
            </a:endParaRPr>
          </a:p>
          <a:p>
            <a:pPr indent="-307975" lvl="0" marL="457200" marR="0" rtl="0" algn="l">
              <a:lnSpc>
                <a:spcPct val="90000"/>
              </a:lnSpc>
              <a:spcBef>
                <a:spcPts val="1000"/>
              </a:spcBef>
              <a:spcAft>
                <a:spcPts val="0"/>
              </a:spcAft>
              <a:buClr>
                <a:schemeClr val="dk1"/>
              </a:buClr>
              <a:buSzPts val="1250"/>
              <a:buFont typeface="Calibri"/>
              <a:buAutoNum type="arabicPeriod"/>
            </a:pPr>
            <a:r>
              <a:rPr lang="en-US" sz="1250">
                <a:solidFill>
                  <a:schemeClr val="dk1"/>
                </a:solidFill>
                <a:latin typeface="Calibri"/>
                <a:ea typeface="Calibri"/>
                <a:cs typeface="Calibri"/>
                <a:sym typeface="Calibri"/>
              </a:rPr>
              <a:t>Evaluate the accuracy scores of all the selected algorithms.</a:t>
            </a:r>
            <a:br>
              <a:rPr lang="en-US" sz="1250">
                <a:solidFill>
                  <a:schemeClr val="dk1"/>
                </a:solidFill>
                <a:latin typeface="Calibri"/>
                <a:ea typeface="Calibri"/>
                <a:cs typeface="Calibri"/>
                <a:sym typeface="Calibri"/>
              </a:rPr>
            </a:br>
            <a:endParaRPr sz="1250">
              <a:solidFill>
                <a:schemeClr val="dk1"/>
              </a:solidFill>
              <a:latin typeface="Calibri"/>
              <a:ea typeface="Calibri"/>
              <a:cs typeface="Calibri"/>
              <a:sym typeface="Calibri"/>
            </a:endParaRPr>
          </a:p>
          <a:p>
            <a:pPr indent="-307975" lvl="0" marL="457200" marR="0" rtl="0" algn="l">
              <a:lnSpc>
                <a:spcPct val="90000"/>
              </a:lnSpc>
              <a:spcBef>
                <a:spcPts val="0"/>
              </a:spcBef>
              <a:spcAft>
                <a:spcPts val="0"/>
              </a:spcAft>
              <a:buClr>
                <a:schemeClr val="dk1"/>
              </a:buClr>
              <a:buSzPts val="1250"/>
              <a:buFont typeface="Calibri"/>
              <a:buAutoNum type="arabicPeriod"/>
            </a:pPr>
            <a:r>
              <a:rPr lang="en-US" sz="1250">
                <a:solidFill>
                  <a:schemeClr val="dk1"/>
                </a:solidFill>
                <a:latin typeface="Calibri"/>
                <a:ea typeface="Calibri"/>
                <a:cs typeface="Calibri"/>
                <a:sym typeface="Calibri"/>
              </a:rPr>
              <a:t>The model exhibiting the highest accuracy score is identified as the top-performing model</a:t>
            </a:r>
            <a:endParaRPr sz="1250">
              <a:solidFill>
                <a:schemeClr val="dk1"/>
              </a:solidFill>
              <a:latin typeface="Calibri"/>
              <a:ea typeface="Calibri"/>
              <a:cs typeface="Calibri"/>
              <a:sym typeface="Calibri"/>
            </a:endParaRPr>
          </a:p>
        </p:txBody>
      </p:sp>
      <p:sp>
        <p:nvSpPr>
          <p:cNvPr id="247" name="Google Shape;247;p17"/>
          <p:cNvSpPr txBox="1"/>
          <p:nvPr>
            <p:ph idx="4" type="body"/>
          </p:nvPr>
        </p:nvSpPr>
        <p:spPr>
          <a:xfrm>
            <a:off x="283400" y="1434225"/>
            <a:ext cx="10916100" cy="549000"/>
          </a:xfrm>
          <a:prstGeom prst="rect">
            <a:avLst/>
          </a:prstGeom>
          <a:noFill/>
          <a:ln>
            <a:noFill/>
          </a:ln>
        </p:spPr>
        <p:txBody>
          <a:bodyPr anchorCtr="0" anchor="t" bIns="45700" lIns="91425" spcFirstLastPara="1" rIns="91425" wrap="square" tIns="45700">
            <a:normAutofit fontScale="70000" lnSpcReduction="20000"/>
          </a:bodyPr>
          <a:lstStyle/>
          <a:p>
            <a:pPr indent="0" lvl="0" marL="177800" marR="0" rtl="0" algn="l">
              <a:lnSpc>
                <a:spcPct val="90000"/>
              </a:lnSpc>
              <a:spcBef>
                <a:spcPts val="1000"/>
              </a:spcBef>
              <a:spcAft>
                <a:spcPts val="0"/>
              </a:spcAft>
              <a:buClr>
                <a:schemeClr val="dk1"/>
              </a:buClr>
              <a:buSzPct val="100000"/>
              <a:buFont typeface="Arial"/>
              <a:buNone/>
            </a:pPr>
            <a:r>
              <a:rPr lang="en-US" sz="2800">
                <a:solidFill>
                  <a:schemeClr val="dk1"/>
                </a:solidFill>
                <a:latin typeface="Calibri"/>
                <a:ea typeface="Calibri"/>
                <a:cs typeface="Calibri"/>
                <a:sym typeface="Calibri"/>
              </a:rPr>
              <a:t>For the purpose of this exercise, multiple classifications were built and the best performing one was selected for prediction</a:t>
            </a:r>
            <a:endParaRPr sz="2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sp>
        <p:nvSpPr>
          <p:cNvPr id="253" name="Google Shape;253;p18"/>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54" name="Google Shape;254;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19"/>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Google Shape;265;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6" name="Google Shape;266;p20"/>
          <p:cNvSpPr txBox="1"/>
          <p:nvPr>
            <p:ph idx="1" type="body"/>
          </p:nvPr>
        </p:nvSpPr>
        <p:spPr>
          <a:xfrm>
            <a:off x="5705375" y="1345950"/>
            <a:ext cx="6006300" cy="4744200"/>
          </a:xfrm>
          <a:prstGeom prst="rect">
            <a:avLst/>
          </a:prstGeom>
          <a:noFill/>
          <a:ln>
            <a:noFill/>
          </a:ln>
        </p:spPr>
        <p:txBody>
          <a:bodyPr anchorCtr="0" anchor="t" bIns="45700" lIns="91425" spcFirstLastPara="1" rIns="91425" wrap="square" tIns="45700">
            <a:normAutofit fontScale="92500" lnSpcReduction="20000"/>
          </a:bodyPr>
          <a:lstStyle/>
          <a:p>
            <a:pPr indent="0" lvl="0" marL="0" marR="0" rtl="0" algn="l">
              <a:lnSpc>
                <a:spcPct val="100000"/>
              </a:lnSpc>
              <a:spcBef>
                <a:spcPts val="1400"/>
              </a:spcBef>
              <a:spcAft>
                <a:spcPts val="0"/>
              </a:spcAft>
              <a:buNone/>
            </a:pPr>
            <a:r>
              <a:rPr lang="en-US"/>
              <a:t>The scatter plot comparing Launch Site and Flight Number reveals the following insights:</a:t>
            </a:r>
            <a:endParaRPr/>
          </a:p>
          <a:p>
            <a:pPr indent="-310832" lvl="0" marL="457200" marR="0" rtl="0" algn="l">
              <a:lnSpc>
                <a:spcPct val="100000"/>
              </a:lnSpc>
              <a:spcBef>
                <a:spcPts val="1400"/>
              </a:spcBef>
              <a:spcAft>
                <a:spcPts val="0"/>
              </a:spcAft>
              <a:buSzPct val="100000"/>
              <a:buChar char="-"/>
            </a:pPr>
            <a:r>
              <a:rPr lang="en-US"/>
              <a:t>Success rates at a launch site improve as the number of flights increases.</a:t>
            </a:r>
            <a:br>
              <a:rPr lang="en-US"/>
            </a:br>
            <a:endParaRPr/>
          </a:p>
          <a:p>
            <a:pPr indent="-310832" lvl="0" marL="457200" rtl="0" algn="l">
              <a:spcBef>
                <a:spcPts val="0"/>
              </a:spcBef>
              <a:spcAft>
                <a:spcPts val="0"/>
              </a:spcAft>
              <a:buSzPct val="100000"/>
              <a:buChar char="-"/>
            </a:pPr>
            <a:r>
              <a:rPr lang="en-US"/>
              <a:t>Early flights (flight numbers below 30) predominantly launched from CCAFS SLC 40 were mostly unsuccessful.</a:t>
            </a:r>
            <a:br>
              <a:rPr lang="en-US"/>
            </a:br>
            <a:endParaRPr/>
          </a:p>
          <a:p>
            <a:pPr indent="-310832" lvl="0" marL="457200" rtl="0" algn="l">
              <a:spcBef>
                <a:spcPts val="0"/>
              </a:spcBef>
              <a:spcAft>
                <a:spcPts val="0"/>
              </a:spcAft>
              <a:buSzPct val="100000"/>
              <a:buChar char="-"/>
            </a:pPr>
            <a:r>
              <a:rPr lang="en-US"/>
              <a:t>VAFB SLC 4E also exhibited a similar pattern, with initial flights showing lower success rates.</a:t>
            </a:r>
            <a:br>
              <a:rPr lang="en-US"/>
            </a:br>
            <a:endParaRPr/>
          </a:p>
          <a:p>
            <a:pPr indent="-310832" lvl="0" marL="457200" rtl="0" algn="l">
              <a:spcBef>
                <a:spcPts val="0"/>
              </a:spcBef>
              <a:spcAft>
                <a:spcPts val="0"/>
              </a:spcAft>
              <a:buSzPct val="100000"/>
              <a:buChar char="-"/>
            </a:pPr>
            <a:r>
              <a:rPr lang="en-US"/>
              <a:t>KSC LC 39A did not have early flights, resulting in higher success rates for launches from this site.</a:t>
            </a:r>
            <a:br>
              <a:rPr lang="en-US"/>
            </a:br>
            <a:endParaRPr/>
          </a:p>
          <a:p>
            <a:pPr indent="-310832" lvl="0" marL="457200" rtl="0" algn="l">
              <a:spcBef>
                <a:spcPts val="0"/>
              </a:spcBef>
              <a:spcAft>
                <a:spcPts val="0"/>
              </a:spcAft>
              <a:buSzPct val="100000"/>
              <a:buChar char="-"/>
            </a:pPr>
            <a:r>
              <a:rPr lang="en-US"/>
              <a:t>After reaching a flight number of approximately 30, there is a notable increase in successful landings (Class = 1).</a:t>
            </a:r>
            <a:endParaRPr/>
          </a:p>
          <a:p>
            <a:pPr indent="0" lvl="0" marL="0" rtl="0" algn="l">
              <a:spcBef>
                <a:spcPts val="0"/>
              </a:spcBef>
              <a:spcAft>
                <a:spcPts val="0"/>
              </a:spcAft>
              <a:buNone/>
            </a:pPr>
            <a:r>
              <a:t/>
            </a:r>
            <a:endParaRPr/>
          </a:p>
          <a:p>
            <a:pPr indent="0" lvl="0" marL="457200" marR="0" rtl="0" algn="l">
              <a:lnSpc>
                <a:spcPct val="100000"/>
              </a:lnSpc>
              <a:spcBef>
                <a:spcPts val="1400"/>
              </a:spcBef>
              <a:spcAft>
                <a:spcPts val="0"/>
              </a:spcAft>
              <a:buNone/>
            </a:pPr>
            <a:r>
              <a:t/>
            </a:r>
            <a:endParaRPr sz="3615"/>
          </a:p>
          <a:p>
            <a:pPr indent="0" lvl="0" marL="457200" marR="0" rtl="0" algn="l">
              <a:lnSpc>
                <a:spcPct val="100000"/>
              </a:lnSpc>
              <a:spcBef>
                <a:spcPts val="1400"/>
              </a:spcBef>
              <a:spcAft>
                <a:spcPts val="0"/>
              </a:spcAft>
              <a:buNone/>
            </a:pPr>
            <a:r>
              <a:t/>
            </a:r>
            <a:endParaRPr sz="3615"/>
          </a:p>
          <a:p>
            <a:pPr indent="0" lvl="0" marL="457200" marR="0" rtl="0" algn="l">
              <a:lnSpc>
                <a:spcPct val="100000"/>
              </a:lnSpc>
              <a:spcBef>
                <a:spcPts val="1400"/>
              </a:spcBef>
              <a:spcAft>
                <a:spcPts val="0"/>
              </a:spcAft>
              <a:buNone/>
            </a:pPr>
            <a:r>
              <a:t/>
            </a:r>
            <a:endParaRPr/>
          </a:p>
          <a:p>
            <a:pPr indent="0" lvl="0" marL="457200" marR="0" rtl="0" algn="l">
              <a:lnSpc>
                <a:spcPct val="100000"/>
              </a:lnSpc>
              <a:spcBef>
                <a:spcPts val="1400"/>
              </a:spcBef>
              <a:spcAft>
                <a:spcPts val="0"/>
              </a:spcAft>
              <a:buNone/>
            </a:pPr>
            <a:r>
              <a:t/>
            </a:r>
            <a:endParaRPr/>
          </a:p>
        </p:txBody>
      </p:sp>
      <p:sp>
        <p:nvSpPr>
          <p:cNvPr id="267" name="Google Shape;267;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68" name="Google Shape;268;p20"/>
          <p:cNvPicPr preferRelativeResize="0"/>
          <p:nvPr/>
        </p:nvPicPr>
        <p:blipFill>
          <a:blip r:embed="rId4">
            <a:alphaModFix/>
          </a:blip>
          <a:stretch>
            <a:fillRect/>
          </a:stretch>
        </p:blipFill>
        <p:spPr>
          <a:xfrm>
            <a:off x="770000" y="1374650"/>
            <a:ext cx="4703199" cy="4014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4" name="Google Shape;274;p21"/>
          <p:cNvSpPr txBox="1"/>
          <p:nvPr>
            <p:ph idx="1" type="body"/>
          </p:nvPr>
        </p:nvSpPr>
        <p:spPr>
          <a:xfrm>
            <a:off x="6496097" y="1478200"/>
            <a:ext cx="4962000" cy="38115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1600">
                <a:solidFill>
                  <a:srgbClr val="292929"/>
                </a:solidFill>
              </a:rPr>
              <a:t>The scatter plot comparing Launch Site and Payload Mass indicates the following points:</a:t>
            </a:r>
            <a:endParaRPr sz="1600">
              <a:solidFill>
                <a:srgbClr val="292929"/>
              </a:solidFill>
            </a:endParaRPr>
          </a:p>
          <a:p>
            <a:pPr indent="-330200" lvl="0" marL="457200" marR="0" rtl="0" algn="l">
              <a:lnSpc>
                <a:spcPct val="100000"/>
              </a:lnSpc>
              <a:spcBef>
                <a:spcPts val="1400"/>
              </a:spcBef>
              <a:spcAft>
                <a:spcPts val="0"/>
              </a:spcAft>
              <a:buClr>
                <a:srgbClr val="292929"/>
              </a:buClr>
              <a:buSzPts val="1600"/>
              <a:buChar char="-"/>
            </a:pPr>
            <a:r>
              <a:rPr lang="en-US" sz="1600">
                <a:solidFill>
                  <a:srgbClr val="292929"/>
                </a:solidFill>
              </a:rPr>
              <a:t>For payloads exceeding approximately 7000 kg, unsuccessful landings are rare, though data for these heavier launches is sparse.</a:t>
            </a:r>
            <a:br>
              <a:rPr lang="en-US" sz="1600">
                <a:solidFill>
                  <a:srgbClr val="292929"/>
                </a:solidFill>
              </a:rPr>
            </a:br>
            <a:endParaRPr sz="1600">
              <a:solidFill>
                <a:srgbClr val="292929"/>
              </a:solidFill>
            </a:endParaRPr>
          </a:p>
          <a:p>
            <a:pPr indent="-330200" lvl="0" marL="457200" rtl="0" algn="l">
              <a:spcBef>
                <a:spcPts val="0"/>
              </a:spcBef>
              <a:spcAft>
                <a:spcPts val="0"/>
              </a:spcAft>
              <a:buSzPts val="1600"/>
              <a:buChar char="-"/>
            </a:pPr>
            <a:r>
              <a:rPr lang="en-US" sz="1600"/>
              <a:t>There is no apparent relationship between payload mass and the success rate at any specific launch site.</a:t>
            </a:r>
            <a:br>
              <a:rPr lang="en-US" sz="1600"/>
            </a:br>
            <a:endParaRPr sz="1600"/>
          </a:p>
          <a:p>
            <a:pPr indent="-330200" lvl="0" marL="457200" rtl="0" algn="l">
              <a:spcBef>
                <a:spcPts val="0"/>
              </a:spcBef>
              <a:spcAft>
                <a:spcPts val="0"/>
              </a:spcAft>
              <a:buSzPts val="1600"/>
              <a:buChar char="-"/>
            </a:pPr>
            <a:r>
              <a:rPr lang="en-US" sz="1600"/>
              <a:t>All launch sites handled a range of payload masses, with CCAFS SLC 40 typically launching lighter payloads, although there are some exceptions.</a:t>
            </a:r>
            <a:endParaRPr sz="1600"/>
          </a:p>
        </p:txBody>
      </p:sp>
      <p:sp>
        <p:nvSpPr>
          <p:cNvPr id="275" name="Google Shape;275;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76" name="Google Shape;276;p21"/>
          <p:cNvPicPr preferRelativeResize="0"/>
          <p:nvPr/>
        </p:nvPicPr>
        <p:blipFill>
          <a:blip r:embed="rId4">
            <a:alphaModFix/>
          </a:blip>
          <a:stretch>
            <a:fillRect/>
          </a:stretch>
        </p:blipFill>
        <p:spPr>
          <a:xfrm>
            <a:off x="91575" y="1361750"/>
            <a:ext cx="6219101" cy="3692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2" name="Google Shape;282;p22"/>
          <p:cNvSpPr txBox="1"/>
          <p:nvPr>
            <p:ph idx="1" type="body"/>
          </p:nvPr>
        </p:nvSpPr>
        <p:spPr>
          <a:xfrm>
            <a:off x="7353350" y="1523200"/>
            <a:ext cx="4662600" cy="4502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sz="1600">
                <a:solidFill>
                  <a:srgbClr val="292929"/>
                </a:solidFill>
              </a:rPr>
              <a:t>The bar chart depicting Success Rate versus Orbit Type reveals the following orbits with a perfect (100%) success rate:</a:t>
            </a:r>
            <a:endParaRPr sz="1600">
              <a:solidFill>
                <a:srgbClr val="292929"/>
              </a:solidFill>
            </a:endParaRPr>
          </a:p>
          <a:p>
            <a:pPr indent="0" lvl="0" marL="0" rtl="0" algn="l">
              <a:spcBef>
                <a:spcPts val="0"/>
              </a:spcBef>
              <a:spcAft>
                <a:spcPts val="0"/>
              </a:spcAft>
              <a:buClr>
                <a:schemeClr val="dk1"/>
              </a:buClr>
              <a:buSzPts val="1100"/>
              <a:buFont typeface="Arial"/>
              <a:buNone/>
            </a:pPr>
            <a:r>
              <a:t/>
            </a:r>
            <a:endParaRPr sz="1600">
              <a:solidFill>
                <a:srgbClr val="292929"/>
              </a:solidFill>
            </a:endParaRPr>
          </a:p>
          <a:p>
            <a:pPr indent="-330200" lvl="0" marL="457200" rtl="0" algn="l">
              <a:spcBef>
                <a:spcPts val="0"/>
              </a:spcBef>
              <a:spcAft>
                <a:spcPts val="0"/>
              </a:spcAft>
              <a:buClr>
                <a:srgbClr val="292929"/>
              </a:buClr>
              <a:buSzPts val="1600"/>
              <a:buChar char="-"/>
            </a:pPr>
            <a:r>
              <a:rPr lang="en-US" sz="1600">
                <a:solidFill>
                  <a:srgbClr val="292929"/>
                </a:solidFill>
              </a:rPr>
              <a:t>ES-L1 (Earth-Sun First Lagrangian Point)</a:t>
            </a:r>
            <a:endParaRPr sz="1600">
              <a:solidFill>
                <a:srgbClr val="292929"/>
              </a:solidFill>
            </a:endParaRPr>
          </a:p>
          <a:p>
            <a:pPr indent="-330200" lvl="0" marL="457200" rtl="0" algn="l">
              <a:spcBef>
                <a:spcPts val="0"/>
              </a:spcBef>
              <a:spcAft>
                <a:spcPts val="0"/>
              </a:spcAft>
              <a:buClr>
                <a:srgbClr val="292929"/>
              </a:buClr>
              <a:buSzPts val="1600"/>
              <a:buChar char="-"/>
            </a:pPr>
            <a:r>
              <a:rPr lang="en-US" sz="1600">
                <a:solidFill>
                  <a:srgbClr val="292929"/>
                </a:solidFill>
              </a:rPr>
              <a:t>GEO (Geostationary Orbit)</a:t>
            </a:r>
            <a:endParaRPr sz="1600">
              <a:solidFill>
                <a:srgbClr val="292929"/>
              </a:solidFill>
            </a:endParaRPr>
          </a:p>
          <a:p>
            <a:pPr indent="-330200" lvl="0" marL="457200" rtl="0" algn="l">
              <a:spcBef>
                <a:spcPts val="0"/>
              </a:spcBef>
              <a:spcAft>
                <a:spcPts val="0"/>
              </a:spcAft>
              <a:buClr>
                <a:srgbClr val="292929"/>
              </a:buClr>
              <a:buSzPts val="1600"/>
              <a:buChar char="-"/>
            </a:pPr>
            <a:r>
              <a:rPr lang="en-US" sz="1600">
                <a:solidFill>
                  <a:srgbClr val="292929"/>
                </a:solidFill>
              </a:rPr>
              <a:t>HEO (High Earth Orbit)</a:t>
            </a:r>
            <a:endParaRPr sz="1600">
              <a:solidFill>
                <a:srgbClr val="292929"/>
              </a:solidFill>
            </a:endParaRPr>
          </a:p>
          <a:p>
            <a:pPr indent="-330200" lvl="0" marL="457200" rtl="0" algn="l">
              <a:spcBef>
                <a:spcPts val="0"/>
              </a:spcBef>
              <a:spcAft>
                <a:spcPts val="0"/>
              </a:spcAft>
              <a:buClr>
                <a:srgbClr val="292929"/>
              </a:buClr>
              <a:buSzPts val="1600"/>
              <a:buChar char="-"/>
            </a:pPr>
            <a:r>
              <a:rPr lang="en-US" sz="1600">
                <a:solidFill>
                  <a:srgbClr val="292929"/>
                </a:solidFill>
              </a:rPr>
              <a:t>SSO (Sun-synchronous Orbit)</a:t>
            </a:r>
            <a:br>
              <a:rPr lang="en-US" sz="1600">
                <a:solidFill>
                  <a:srgbClr val="292929"/>
                </a:solidFill>
              </a:rPr>
            </a:br>
            <a:endParaRPr sz="1600">
              <a:solidFill>
                <a:srgbClr val="292929"/>
              </a:solidFill>
            </a:endParaRPr>
          </a:p>
          <a:p>
            <a:pPr indent="0" lvl="0" marL="0" rtl="0" algn="l">
              <a:spcBef>
                <a:spcPts val="0"/>
              </a:spcBef>
              <a:spcAft>
                <a:spcPts val="0"/>
              </a:spcAft>
              <a:buClr>
                <a:schemeClr val="dk1"/>
              </a:buClr>
              <a:buSzPts val="1100"/>
              <a:buFont typeface="Arial"/>
              <a:buNone/>
            </a:pPr>
            <a:r>
              <a:rPr lang="en-US" sz="1600">
                <a:solidFill>
                  <a:srgbClr val="292929"/>
                </a:solidFill>
              </a:rPr>
              <a:t>Conversely, the orbit with the lowest success rate (0%) is:</a:t>
            </a:r>
            <a:endParaRPr sz="1600">
              <a:solidFill>
                <a:srgbClr val="292929"/>
              </a:solidFill>
            </a:endParaRPr>
          </a:p>
          <a:p>
            <a:pPr indent="0" lvl="0" marL="0" rtl="0" algn="l">
              <a:spcBef>
                <a:spcPts val="0"/>
              </a:spcBef>
              <a:spcAft>
                <a:spcPts val="0"/>
              </a:spcAft>
              <a:buClr>
                <a:schemeClr val="dk1"/>
              </a:buClr>
              <a:buSzPts val="1100"/>
              <a:buFont typeface="Arial"/>
              <a:buNone/>
            </a:pPr>
            <a:r>
              <a:t/>
            </a:r>
            <a:endParaRPr sz="1600">
              <a:solidFill>
                <a:srgbClr val="292929"/>
              </a:solidFill>
            </a:endParaRPr>
          </a:p>
          <a:p>
            <a:pPr indent="-330200" lvl="0" marL="457200" rtl="0" algn="l">
              <a:spcBef>
                <a:spcPts val="0"/>
              </a:spcBef>
              <a:spcAft>
                <a:spcPts val="0"/>
              </a:spcAft>
              <a:buClr>
                <a:srgbClr val="292929"/>
              </a:buClr>
              <a:buSzPts val="1600"/>
              <a:buChar char="-"/>
            </a:pPr>
            <a:r>
              <a:rPr lang="en-US" sz="1600">
                <a:solidFill>
                  <a:srgbClr val="292929"/>
                </a:solidFill>
              </a:rPr>
              <a:t>SO (Heliocentric Orbit)</a:t>
            </a:r>
            <a:endParaRPr sz="1600">
              <a:solidFill>
                <a:srgbClr val="292929"/>
              </a:solidFill>
            </a:endParaRPr>
          </a:p>
          <a:p>
            <a:pPr indent="0" lvl="0" marL="0" marR="0" rtl="0" algn="l">
              <a:lnSpc>
                <a:spcPct val="100000"/>
              </a:lnSpc>
              <a:spcBef>
                <a:spcPts val="0"/>
              </a:spcBef>
              <a:spcAft>
                <a:spcPts val="0"/>
              </a:spcAft>
              <a:buNone/>
            </a:pPr>
            <a:r>
              <a:t/>
            </a:r>
            <a:endParaRPr sz="1600">
              <a:solidFill>
                <a:srgbClr val="292929"/>
              </a:solidFill>
            </a:endParaRPr>
          </a:p>
        </p:txBody>
      </p:sp>
      <p:sp>
        <p:nvSpPr>
          <p:cNvPr id="283" name="Google Shape;283;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84" name="Google Shape;284;p22"/>
          <p:cNvPicPr preferRelativeResize="0"/>
          <p:nvPr/>
        </p:nvPicPr>
        <p:blipFill>
          <a:blip r:embed="rId4">
            <a:alphaModFix/>
          </a:blip>
          <a:stretch>
            <a:fillRect/>
          </a:stretch>
        </p:blipFill>
        <p:spPr>
          <a:xfrm>
            <a:off x="572325" y="1467901"/>
            <a:ext cx="6354701" cy="4557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0" name="Google Shape;290;p23"/>
          <p:cNvSpPr txBox="1"/>
          <p:nvPr>
            <p:ph idx="1" type="body"/>
          </p:nvPr>
        </p:nvSpPr>
        <p:spPr>
          <a:xfrm>
            <a:off x="770000" y="1481075"/>
            <a:ext cx="5325900" cy="44004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spcBef>
                <a:spcPts val="0"/>
              </a:spcBef>
              <a:spcAft>
                <a:spcPts val="0"/>
              </a:spcAft>
              <a:buNone/>
            </a:pPr>
            <a:r>
              <a:rPr lang="en-US" sz="2200">
                <a:solidFill>
                  <a:srgbClr val="292929"/>
                </a:solidFill>
              </a:rPr>
              <a:t>This scatter plot of Orbit Type versus Flight Number reveals several insights not shown in previous plots:</a:t>
            </a:r>
            <a:endParaRPr sz="2200">
              <a:solidFill>
                <a:srgbClr val="292929"/>
              </a:solidFill>
            </a:endParaRPr>
          </a:p>
          <a:p>
            <a:pPr indent="0" lvl="0" marL="0" rtl="0" algn="l">
              <a:spcBef>
                <a:spcPts val="0"/>
              </a:spcBef>
              <a:spcAft>
                <a:spcPts val="0"/>
              </a:spcAft>
              <a:buClr>
                <a:schemeClr val="dk1"/>
              </a:buClr>
              <a:buSzPct val="50000"/>
              <a:buFont typeface="Arial"/>
              <a:buNone/>
            </a:pPr>
            <a:r>
              <a:t/>
            </a:r>
            <a:endParaRPr sz="2200">
              <a:solidFill>
                <a:srgbClr val="292929"/>
              </a:solidFill>
            </a:endParaRPr>
          </a:p>
          <a:p>
            <a:pPr indent="-336867" lvl="0" marL="457200" rtl="0" algn="l">
              <a:spcBef>
                <a:spcPts val="0"/>
              </a:spcBef>
              <a:spcAft>
                <a:spcPts val="0"/>
              </a:spcAft>
              <a:buClr>
                <a:srgbClr val="292929"/>
              </a:buClr>
              <a:buSzPct val="100000"/>
              <a:buChar char="-"/>
            </a:pPr>
            <a:r>
              <a:rPr lang="en-US" sz="2200">
                <a:solidFill>
                  <a:srgbClr val="292929"/>
                </a:solidFill>
              </a:rPr>
              <a:t>The perfect (100%) success rates for GEO, HEO, and ES-L1 orbits are due to each having only one flight.</a:t>
            </a:r>
            <a:br>
              <a:rPr lang="en-US" sz="2200">
                <a:solidFill>
                  <a:srgbClr val="292929"/>
                </a:solidFill>
              </a:rPr>
            </a:br>
            <a:endParaRPr sz="2200">
              <a:solidFill>
                <a:srgbClr val="292929"/>
              </a:solidFill>
            </a:endParaRPr>
          </a:p>
          <a:p>
            <a:pPr indent="-336867" lvl="0" marL="457200" rtl="0" algn="l">
              <a:spcBef>
                <a:spcPts val="0"/>
              </a:spcBef>
              <a:spcAft>
                <a:spcPts val="0"/>
              </a:spcAft>
              <a:buClr>
                <a:srgbClr val="292929"/>
              </a:buClr>
              <a:buSzPct val="100000"/>
              <a:buChar char="-"/>
            </a:pPr>
            <a:r>
              <a:rPr lang="en-US" sz="2200">
                <a:solidFill>
                  <a:srgbClr val="292929"/>
                </a:solidFill>
              </a:rPr>
              <a:t>The 100% success rate for SSO is notable, with five successful flights.</a:t>
            </a:r>
            <a:br>
              <a:rPr lang="en-US" sz="2200">
                <a:solidFill>
                  <a:srgbClr val="292929"/>
                </a:solidFill>
              </a:rPr>
            </a:br>
            <a:endParaRPr sz="2200">
              <a:solidFill>
                <a:srgbClr val="292929"/>
              </a:solidFill>
            </a:endParaRPr>
          </a:p>
          <a:p>
            <a:pPr indent="-336867" lvl="0" marL="457200" rtl="0" algn="l">
              <a:spcBef>
                <a:spcPts val="0"/>
              </a:spcBef>
              <a:spcAft>
                <a:spcPts val="0"/>
              </a:spcAft>
              <a:buClr>
                <a:srgbClr val="292929"/>
              </a:buClr>
              <a:buSzPct val="100000"/>
              <a:buChar char="-"/>
            </a:pPr>
            <a:r>
              <a:rPr lang="en-US" sz="2200">
                <a:solidFill>
                  <a:srgbClr val="292929"/>
                </a:solidFill>
              </a:rPr>
              <a:t>There is minimal correlation between Flight Number and Success Rate for GTO.</a:t>
            </a:r>
            <a:br>
              <a:rPr lang="en-US" sz="2200">
                <a:solidFill>
                  <a:srgbClr val="292929"/>
                </a:solidFill>
              </a:rPr>
            </a:br>
            <a:endParaRPr sz="2200">
              <a:solidFill>
                <a:srgbClr val="292929"/>
              </a:solidFill>
            </a:endParaRPr>
          </a:p>
          <a:p>
            <a:pPr indent="-336867" lvl="0" marL="457200" rtl="0" algn="l">
              <a:spcBef>
                <a:spcPts val="0"/>
              </a:spcBef>
              <a:spcAft>
                <a:spcPts val="0"/>
              </a:spcAft>
              <a:buClr>
                <a:srgbClr val="292929"/>
              </a:buClr>
              <a:buSzPct val="100000"/>
              <a:buChar char="-"/>
            </a:pPr>
            <a:r>
              <a:rPr lang="en-US" sz="2200">
                <a:solidFill>
                  <a:srgbClr val="292929"/>
                </a:solidFill>
              </a:rPr>
              <a:t>In general, the success rate improves as the Flight Number increases. This trend is especially pronounced for LEO, where failures occurred only during the early flights with lower flight numbers.</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p:txBody>
      </p:sp>
      <p:sp>
        <p:nvSpPr>
          <p:cNvPr id="291" name="Google Shape;291;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92" name="Google Shape;292;p23"/>
          <p:cNvPicPr preferRelativeResize="0"/>
          <p:nvPr/>
        </p:nvPicPr>
        <p:blipFill>
          <a:blip r:embed="rId4">
            <a:alphaModFix/>
          </a:blip>
          <a:stretch>
            <a:fillRect/>
          </a:stretch>
        </p:blipFill>
        <p:spPr>
          <a:xfrm>
            <a:off x="6257099" y="1481075"/>
            <a:ext cx="5462275" cy="36621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8" name="Google Shape;298;p24"/>
          <p:cNvSpPr txBox="1"/>
          <p:nvPr>
            <p:ph idx="1" type="body"/>
          </p:nvPr>
        </p:nvSpPr>
        <p:spPr>
          <a:xfrm>
            <a:off x="770000" y="1529875"/>
            <a:ext cx="4996200" cy="4339200"/>
          </a:xfrm>
          <a:prstGeom prst="rect">
            <a:avLst/>
          </a:prstGeom>
          <a:noFill/>
          <a:ln>
            <a:noFill/>
          </a:ln>
        </p:spPr>
        <p:txBody>
          <a:bodyPr anchorCtr="0" anchor="t" bIns="45700" lIns="91425" spcFirstLastPara="1" rIns="91425" wrap="square" tIns="45700">
            <a:normAutofit/>
          </a:bodyPr>
          <a:lstStyle/>
          <a:p>
            <a:pPr indent="0" lvl="0" marL="0" rtl="0" algn="l">
              <a:spcBef>
                <a:spcPts val="1400"/>
              </a:spcBef>
              <a:spcAft>
                <a:spcPts val="0"/>
              </a:spcAft>
              <a:buClr>
                <a:schemeClr val="dk1"/>
              </a:buClr>
              <a:buSzPts val="1018"/>
              <a:buFont typeface="Arial"/>
              <a:buNone/>
            </a:pPr>
            <a:r>
              <a:rPr lang="en-US" sz="1635">
                <a:solidFill>
                  <a:srgbClr val="292929"/>
                </a:solidFill>
              </a:rPr>
              <a:t>This scatter plot of Orbit Type versus Payload Mass indicates that:</a:t>
            </a:r>
            <a:endParaRPr sz="1635">
              <a:solidFill>
                <a:srgbClr val="292929"/>
              </a:solidFill>
            </a:endParaRPr>
          </a:p>
          <a:p>
            <a:pPr indent="-332422" lvl="0" marL="457200" rtl="0" algn="l">
              <a:spcBef>
                <a:spcPts val="1400"/>
              </a:spcBef>
              <a:spcAft>
                <a:spcPts val="0"/>
              </a:spcAft>
              <a:buClr>
                <a:srgbClr val="292929"/>
              </a:buClr>
              <a:buSzPts val="1635"/>
              <a:buChar char="-"/>
            </a:pPr>
            <a:r>
              <a:rPr lang="en-US" sz="1635">
                <a:solidFill>
                  <a:srgbClr val="292929"/>
                </a:solidFill>
              </a:rPr>
              <a:t>PO (despite limited data points), ISS, and LEO orbits achieve higher success rates with heavier payloads.</a:t>
            </a:r>
            <a:br>
              <a:rPr lang="en-US" sz="1635">
                <a:solidFill>
                  <a:srgbClr val="292929"/>
                </a:solidFill>
              </a:rPr>
            </a:br>
            <a:endParaRPr sz="1635">
              <a:solidFill>
                <a:srgbClr val="292929"/>
              </a:solidFill>
            </a:endParaRPr>
          </a:p>
          <a:p>
            <a:pPr indent="-332422" lvl="0" marL="457200" rtl="0" algn="l">
              <a:spcBef>
                <a:spcPts val="0"/>
              </a:spcBef>
              <a:spcAft>
                <a:spcPts val="0"/>
              </a:spcAft>
              <a:buClr>
                <a:srgbClr val="292929"/>
              </a:buClr>
              <a:buSzPts val="1635"/>
              <a:buChar char="-"/>
            </a:pPr>
            <a:r>
              <a:rPr lang="en-US" sz="1635">
                <a:solidFill>
                  <a:srgbClr val="292929"/>
                </a:solidFill>
              </a:rPr>
              <a:t>For GTO, the link between payload mass and success rate remains ambiguous.</a:t>
            </a:r>
            <a:br>
              <a:rPr lang="en-US" sz="1635">
                <a:solidFill>
                  <a:srgbClr val="292929"/>
                </a:solidFill>
              </a:rPr>
            </a:br>
            <a:endParaRPr sz="1635">
              <a:solidFill>
                <a:srgbClr val="292929"/>
              </a:solidFill>
            </a:endParaRPr>
          </a:p>
          <a:p>
            <a:pPr indent="-332422" lvl="0" marL="457200" rtl="0" algn="l">
              <a:spcBef>
                <a:spcPts val="0"/>
              </a:spcBef>
              <a:spcAft>
                <a:spcPts val="0"/>
              </a:spcAft>
              <a:buClr>
                <a:srgbClr val="292929"/>
              </a:buClr>
              <a:buSzPts val="1635"/>
              <a:buChar char="-"/>
            </a:pPr>
            <a:r>
              <a:rPr lang="en-US" sz="1635">
                <a:solidFill>
                  <a:srgbClr val="292929"/>
                </a:solidFill>
              </a:rPr>
              <a:t>VLEO (Very Low Earth Orbit) launches typically carry heavier payloads, which is logically expected.</a:t>
            </a:r>
            <a:endParaRPr sz="1635">
              <a:solidFill>
                <a:srgbClr val="292929"/>
              </a:solidFill>
            </a:endParaRPr>
          </a:p>
          <a:p>
            <a:pPr indent="0" lvl="0" marL="457200" marR="0" rtl="0" algn="l">
              <a:lnSpc>
                <a:spcPct val="100000"/>
              </a:lnSpc>
              <a:spcBef>
                <a:spcPts val="1400"/>
              </a:spcBef>
              <a:spcAft>
                <a:spcPts val="0"/>
              </a:spcAft>
              <a:buSzPts val="1018"/>
              <a:buNone/>
            </a:pPr>
            <a:r>
              <a:t/>
            </a:r>
            <a:endParaRPr sz="2035">
              <a:solidFill>
                <a:srgbClr val="292929"/>
              </a:solidFill>
            </a:endParaRPr>
          </a:p>
        </p:txBody>
      </p:sp>
      <p:sp>
        <p:nvSpPr>
          <p:cNvPr id="299" name="Google Shape;299;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300" name="Google Shape;300;p24"/>
          <p:cNvPicPr preferRelativeResize="0"/>
          <p:nvPr/>
        </p:nvPicPr>
        <p:blipFill>
          <a:blip r:embed="rId4">
            <a:alphaModFix/>
          </a:blip>
          <a:stretch>
            <a:fillRect/>
          </a:stretch>
        </p:blipFill>
        <p:spPr>
          <a:xfrm>
            <a:off x="5887951" y="1529876"/>
            <a:ext cx="6057351" cy="4053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6" name="Google Shape;306;p25"/>
          <p:cNvSpPr txBox="1"/>
          <p:nvPr>
            <p:ph idx="1" type="body"/>
          </p:nvPr>
        </p:nvSpPr>
        <p:spPr>
          <a:xfrm>
            <a:off x="770000" y="1435475"/>
            <a:ext cx="4509600" cy="44460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1400"/>
              </a:spcBef>
              <a:spcAft>
                <a:spcPts val="0"/>
              </a:spcAft>
              <a:buClr>
                <a:schemeClr val="dk1"/>
              </a:buClr>
              <a:buSzPct val="50000"/>
              <a:buFont typeface="Arial"/>
              <a:buNone/>
            </a:pPr>
            <a:r>
              <a:rPr lang="en-US" sz="2200">
                <a:solidFill>
                  <a:srgbClr val="292929"/>
                </a:solidFill>
              </a:rPr>
              <a:t>The line chart of yearly average success rate shows that:</a:t>
            </a:r>
            <a:endParaRPr sz="2200">
              <a:solidFill>
                <a:srgbClr val="292929"/>
              </a:solidFill>
            </a:endParaRPr>
          </a:p>
          <a:p>
            <a:pPr indent="-357822" lvl="0" marL="457200" rtl="0" algn="l">
              <a:spcBef>
                <a:spcPts val="1400"/>
              </a:spcBef>
              <a:spcAft>
                <a:spcPts val="0"/>
              </a:spcAft>
              <a:buClr>
                <a:srgbClr val="292929"/>
              </a:buClr>
              <a:buSzPct val="100000"/>
              <a:buChar char="-"/>
            </a:pPr>
            <a:r>
              <a:rPr lang="en-US" sz="2200">
                <a:solidFill>
                  <a:srgbClr val="292929"/>
                </a:solidFill>
              </a:rPr>
              <a:t>Between 2010 and 2013, all landings were unsuccessful (as the success rate is 0).</a:t>
            </a:r>
            <a:br>
              <a:rPr lang="en-US" sz="2200">
                <a:solidFill>
                  <a:srgbClr val="292929"/>
                </a:solidFill>
              </a:rPr>
            </a:br>
            <a:endParaRPr sz="2200">
              <a:solidFill>
                <a:srgbClr val="292929"/>
              </a:solidFill>
            </a:endParaRPr>
          </a:p>
          <a:p>
            <a:pPr indent="-357822" lvl="0" marL="457200" rtl="0" algn="l">
              <a:spcBef>
                <a:spcPts val="0"/>
              </a:spcBef>
              <a:spcAft>
                <a:spcPts val="0"/>
              </a:spcAft>
              <a:buClr>
                <a:srgbClr val="292929"/>
              </a:buClr>
              <a:buSzPct val="100000"/>
              <a:buChar char="-"/>
            </a:pPr>
            <a:r>
              <a:rPr lang="en-US" sz="2200">
                <a:solidFill>
                  <a:srgbClr val="292929"/>
                </a:solidFill>
              </a:rPr>
              <a:t>After 2013, the success rate generally increased, despite small dips in 2018 and 2020.</a:t>
            </a:r>
            <a:br>
              <a:rPr lang="en-US" sz="2200">
                <a:solidFill>
                  <a:srgbClr val="292929"/>
                </a:solidFill>
              </a:rPr>
            </a:br>
            <a:endParaRPr sz="2200">
              <a:solidFill>
                <a:srgbClr val="292929"/>
              </a:solidFill>
            </a:endParaRPr>
          </a:p>
          <a:p>
            <a:pPr indent="-357822" lvl="0" marL="457200" rtl="0" algn="l">
              <a:spcBef>
                <a:spcPts val="0"/>
              </a:spcBef>
              <a:spcAft>
                <a:spcPts val="0"/>
              </a:spcAft>
              <a:buClr>
                <a:srgbClr val="292929"/>
              </a:buClr>
              <a:buSzPct val="100000"/>
              <a:buChar char="-"/>
            </a:pPr>
            <a:r>
              <a:rPr lang="en-US" sz="2200">
                <a:solidFill>
                  <a:srgbClr val="292929"/>
                </a:solidFill>
              </a:rPr>
              <a:t>After 2016, there was always a greater than 50% chance of success.</a:t>
            </a:r>
            <a:endParaRPr sz="2200">
              <a:solidFill>
                <a:srgbClr val="292929"/>
              </a:solidFill>
            </a:endParaRPr>
          </a:p>
          <a:p>
            <a:pPr indent="0" lvl="0" marL="0" rtl="0" algn="l">
              <a:spcBef>
                <a:spcPts val="1400"/>
              </a:spcBef>
              <a:spcAft>
                <a:spcPts val="0"/>
              </a:spcAft>
              <a:buClr>
                <a:schemeClr val="dk1"/>
              </a:buClr>
              <a:buSzPct val="50000"/>
              <a:buFont typeface="Arial"/>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p:txBody>
      </p:sp>
      <p:sp>
        <p:nvSpPr>
          <p:cNvPr id="307" name="Google Shape;307;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308" name="Google Shape;308;p25"/>
          <p:cNvPicPr preferRelativeResize="0"/>
          <p:nvPr/>
        </p:nvPicPr>
        <p:blipFill>
          <a:blip r:embed="rId4">
            <a:alphaModFix/>
          </a:blip>
          <a:stretch>
            <a:fillRect/>
          </a:stretch>
        </p:blipFill>
        <p:spPr>
          <a:xfrm>
            <a:off x="5586449" y="1435486"/>
            <a:ext cx="6194982" cy="4633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4" name="Google Shape;314;p26"/>
          <p:cNvSpPr txBox="1"/>
          <p:nvPr>
            <p:ph idx="1" type="body"/>
          </p:nvPr>
        </p:nvSpPr>
        <p:spPr>
          <a:xfrm>
            <a:off x="678775" y="4481875"/>
            <a:ext cx="9745500" cy="16950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a:t>Here the word DISTINCT is used to select only the unique names of lauch sites</a:t>
            </a:r>
            <a:endParaRPr/>
          </a:p>
        </p:txBody>
      </p:sp>
      <p:sp>
        <p:nvSpPr>
          <p:cNvPr id="315" name="Google Shape;315;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316" name="Google Shape;316;p26"/>
          <p:cNvPicPr preferRelativeResize="0"/>
          <p:nvPr/>
        </p:nvPicPr>
        <p:blipFill>
          <a:blip r:embed="rId4">
            <a:alphaModFix/>
          </a:blip>
          <a:stretch>
            <a:fillRect/>
          </a:stretch>
        </p:blipFill>
        <p:spPr>
          <a:xfrm>
            <a:off x="988750" y="1825625"/>
            <a:ext cx="5856570" cy="549050"/>
          </a:xfrm>
          <a:prstGeom prst="rect">
            <a:avLst/>
          </a:prstGeom>
          <a:noFill/>
          <a:ln>
            <a:noFill/>
          </a:ln>
        </p:spPr>
      </p:pic>
      <p:pic>
        <p:nvPicPr>
          <p:cNvPr id="317" name="Google Shape;317;p26"/>
          <p:cNvPicPr preferRelativeResize="0"/>
          <p:nvPr/>
        </p:nvPicPr>
        <p:blipFill>
          <a:blip r:embed="rId5">
            <a:alphaModFix/>
          </a:blip>
          <a:stretch>
            <a:fillRect/>
          </a:stretch>
        </p:blipFill>
        <p:spPr>
          <a:xfrm>
            <a:off x="8447901" y="1506301"/>
            <a:ext cx="1682475" cy="2746600"/>
          </a:xfrm>
          <a:prstGeom prst="rect">
            <a:avLst/>
          </a:prstGeom>
          <a:noFill/>
          <a:ln>
            <a:noFill/>
          </a:ln>
        </p:spPr>
      </p:pic>
      <p:sp>
        <p:nvSpPr>
          <p:cNvPr id="318" name="Google Shape;318;p26"/>
          <p:cNvSpPr/>
          <p:nvPr/>
        </p:nvSpPr>
        <p:spPr>
          <a:xfrm>
            <a:off x="7000413" y="1899300"/>
            <a:ext cx="1292400" cy="40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4" name="Google Shape;324;p27"/>
          <p:cNvSpPr txBox="1"/>
          <p:nvPr>
            <p:ph idx="1" type="body"/>
          </p:nvPr>
        </p:nvSpPr>
        <p:spPr>
          <a:xfrm>
            <a:off x="617925" y="4942875"/>
            <a:ext cx="9745500" cy="18477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Here the keyword LIKE is used to find pattern of CCA in Launch Sites and the keyword LIMIT is used to show only the 5 top records</a:t>
            </a:r>
            <a:endParaRPr/>
          </a:p>
        </p:txBody>
      </p:sp>
      <p:sp>
        <p:nvSpPr>
          <p:cNvPr id="325" name="Google Shape;325;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326" name="Google Shape;326;p27"/>
          <p:cNvPicPr preferRelativeResize="0"/>
          <p:nvPr/>
        </p:nvPicPr>
        <p:blipFill>
          <a:blip r:embed="rId4">
            <a:alphaModFix/>
          </a:blip>
          <a:stretch>
            <a:fillRect/>
          </a:stretch>
        </p:blipFill>
        <p:spPr>
          <a:xfrm>
            <a:off x="5112325" y="1600000"/>
            <a:ext cx="6675076" cy="2546350"/>
          </a:xfrm>
          <a:prstGeom prst="rect">
            <a:avLst/>
          </a:prstGeom>
          <a:noFill/>
          <a:ln>
            <a:noFill/>
          </a:ln>
        </p:spPr>
      </p:pic>
      <p:pic>
        <p:nvPicPr>
          <p:cNvPr id="327" name="Google Shape;327;p27"/>
          <p:cNvPicPr preferRelativeResize="0"/>
          <p:nvPr/>
        </p:nvPicPr>
        <p:blipFill>
          <a:blip r:embed="rId5">
            <a:alphaModFix/>
          </a:blip>
          <a:stretch>
            <a:fillRect/>
          </a:stretch>
        </p:blipFill>
        <p:spPr>
          <a:xfrm>
            <a:off x="167600" y="2220450"/>
            <a:ext cx="4375500" cy="264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1" name="Shape 331"/>
        <p:cNvGrpSpPr/>
        <p:nvPr/>
      </p:nvGrpSpPr>
      <p:grpSpPr>
        <a:xfrm>
          <a:off x="0" y="0"/>
          <a:ext cx="0" cy="0"/>
          <a:chOff x="0" y="0"/>
          <a:chExt cx="0" cy="0"/>
        </a:xfrm>
      </p:grpSpPr>
      <p:sp>
        <p:nvSpPr>
          <p:cNvPr id="332" name="Google Shape;332;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3" name="Google Shape;333;p28"/>
          <p:cNvSpPr txBox="1"/>
          <p:nvPr>
            <p:ph idx="1" type="body"/>
          </p:nvPr>
        </p:nvSpPr>
        <p:spPr>
          <a:xfrm>
            <a:off x="891625" y="3984900"/>
            <a:ext cx="9745500" cy="18756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WHERE clause is used to check for only NASA (CRS) customers while the SUM does a summation of all the Payload Mass of the NASA customers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The group by clause is used to group the sum by customers</a:t>
            </a:r>
            <a:endParaRPr sz="2200">
              <a:solidFill>
                <a:srgbClr val="292929"/>
              </a:solidFill>
            </a:endParaRPr>
          </a:p>
        </p:txBody>
      </p:sp>
      <p:sp>
        <p:nvSpPr>
          <p:cNvPr id="334" name="Google Shape;334;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335" name="Google Shape;335;p28"/>
          <p:cNvPicPr preferRelativeResize="0"/>
          <p:nvPr/>
        </p:nvPicPr>
        <p:blipFill>
          <a:blip r:embed="rId4">
            <a:alphaModFix/>
          </a:blip>
          <a:stretch>
            <a:fillRect/>
          </a:stretch>
        </p:blipFill>
        <p:spPr>
          <a:xfrm>
            <a:off x="3470213" y="2816963"/>
            <a:ext cx="3305175" cy="828675"/>
          </a:xfrm>
          <a:prstGeom prst="rect">
            <a:avLst/>
          </a:prstGeom>
          <a:noFill/>
          <a:ln>
            <a:noFill/>
          </a:ln>
        </p:spPr>
      </p:pic>
      <p:pic>
        <p:nvPicPr>
          <p:cNvPr id="336" name="Google Shape;336;p28"/>
          <p:cNvPicPr preferRelativeResize="0"/>
          <p:nvPr/>
        </p:nvPicPr>
        <p:blipFill>
          <a:blip r:embed="rId5">
            <a:alphaModFix/>
          </a:blip>
          <a:stretch>
            <a:fillRect/>
          </a:stretch>
        </p:blipFill>
        <p:spPr>
          <a:xfrm>
            <a:off x="441300" y="1637738"/>
            <a:ext cx="9191625" cy="342900"/>
          </a:xfrm>
          <a:prstGeom prst="rect">
            <a:avLst/>
          </a:prstGeom>
          <a:noFill/>
          <a:ln>
            <a:noFill/>
          </a:ln>
        </p:spPr>
      </p:pic>
      <p:sp>
        <p:nvSpPr>
          <p:cNvPr id="337" name="Google Shape;337;p28"/>
          <p:cNvSpPr/>
          <p:nvPr/>
        </p:nvSpPr>
        <p:spPr>
          <a:xfrm>
            <a:off x="4488875" y="1982900"/>
            <a:ext cx="425700" cy="773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3" name="Google Shape;343;p29"/>
          <p:cNvSpPr txBox="1"/>
          <p:nvPr>
            <p:ph idx="1" type="body"/>
          </p:nvPr>
        </p:nvSpPr>
        <p:spPr>
          <a:xfrm>
            <a:off x="770000" y="5038091"/>
            <a:ext cx="9745500" cy="1138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a:t>To obtain the average payload mass for the F9 v1.1 booster version, the AVG keyword is used in conjunction with the WHERE clause to give the </a:t>
            </a:r>
            <a:r>
              <a:rPr lang="en-US"/>
              <a:t>desired</a:t>
            </a:r>
            <a:r>
              <a:rPr lang="en-US"/>
              <a:t> result.</a:t>
            </a:r>
            <a:endParaRPr/>
          </a:p>
        </p:txBody>
      </p:sp>
      <p:sp>
        <p:nvSpPr>
          <p:cNvPr id="344" name="Google Shape;344;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345" name="Google Shape;345;p29"/>
          <p:cNvPicPr preferRelativeResize="0"/>
          <p:nvPr/>
        </p:nvPicPr>
        <p:blipFill>
          <a:blip r:embed="rId4">
            <a:alphaModFix/>
          </a:blip>
          <a:stretch>
            <a:fillRect/>
          </a:stretch>
        </p:blipFill>
        <p:spPr>
          <a:xfrm>
            <a:off x="770000" y="1417600"/>
            <a:ext cx="8113824" cy="3290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
        <p:nvSpPr>
          <p:cNvPr id="102" name="Google Shape;102;p3"/>
          <p:cNvSpPr txBox="1"/>
          <p:nvPr/>
        </p:nvSpPr>
        <p:spPr>
          <a:xfrm>
            <a:off x="770011" y="1459864"/>
            <a:ext cx="9115669" cy="4465447"/>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2800"/>
              <a:buFont typeface="Arial"/>
              <a:buNone/>
            </a:pPr>
            <a:r>
              <a:rPr lang="en-US" sz="2800">
                <a:solidFill>
                  <a:schemeClr val="accent1"/>
                </a:solidFill>
                <a:latin typeface="Calibri"/>
                <a:ea typeface="Calibri"/>
                <a:cs typeface="Calibri"/>
                <a:sym typeface="Calibri"/>
              </a:rPr>
              <a:t>Summary of Methodologies:</a:t>
            </a:r>
            <a:endParaRPr/>
          </a:p>
          <a:p>
            <a:pPr indent="0" lvl="0" marL="0" marR="0" rtl="0" algn="l">
              <a:lnSpc>
                <a:spcPct val="90000"/>
              </a:lnSpc>
              <a:spcBef>
                <a:spcPts val="1000"/>
              </a:spcBef>
              <a:spcAft>
                <a:spcPts val="0"/>
              </a:spcAft>
              <a:buClr>
                <a:schemeClr val="dk1"/>
              </a:buClr>
              <a:buSzPts val="2200"/>
              <a:buFont typeface="Arial"/>
              <a:buNone/>
            </a:pPr>
            <a:r>
              <a:rPr lang="en-US" sz="2200">
                <a:solidFill>
                  <a:schemeClr val="dk1"/>
                </a:solidFill>
                <a:latin typeface="Calibri"/>
                <a:ea typeface="Calibri"/>
                <a:cs typeface="Calibri"/>
                <a:sym typeface="Calibri"/>
              </a:rPr>
              <a:t>This project follows the below mentioned steps:</a:t>
            </a:r>
            <a:endParaRPr/>
          </a:p>
          <a:p>
            <a:pPr indent="-228600" lvl="0" marL="228600" marR="0" rtl="0" algn="l">
              <a:lnSpc>
                <a:spcPct val="90000"/>
              </a:lnSpc>
              <a:spcBef>
                <a:spcPts val="1000"/>
              </a:spcBef>
              <a:spcAft>
                <a:spcPts val="0"/>
              </a:spcAft>
              <a:buClr>
                <a:schemeClr val="dk1"/>
              </a:buClr>
              <a:buSzPts val="2200"/>
              <a:buFont typeface="Arial"/>
              <a:buChar char="-"/>
            </a:pPr>
            <a:r>
              <a:rPr lang="en-US" sz="2200">
                <a:solidFill>
                  <a:schemeClr val="dk1"/>
                </a:solidFill>
                <a:latin typeface="Calibri"/>
                <a:ea typeface="Calibri"/>
                <a:cs typeface="Calibri"/>
                <a:sym typeface="Calibri"/>
              </a:rPr>
              <a:t>Data collection and Data wrangling </a:t>
            </a:r>
            <a:endParaRPr/>
          </a:p>
          <a:p>
            <a:pPr indent="-228600" lvl="0" marL="228600" marR="0" rtl="0" algn="l">
              <a:lnSpc>
                <a:spcPct val="90000"/>
              </a:lnSpc>
              <a:spcBef>
                <a:spcPts val="1000"/>
              </a:spcBef>
              <a:spcAft>
                <a:spcPts val="0"/>
              </a:spcAft>
              <a:buClr>
                <a:schemeClr val="dk1"/>
              </a:buClr>
              <a:buSzPts val="2200"/>
              <a:buFont typeface="Arial"/>
              <a:buChar char="-"/>
            </a:pPr>
            <a:r>
              <a:rPr lang="en-US" sz="2200">
                <a:solidFill>
                  <a:schemeClr val="dk1"/>
                </a:solidFill>
                <a:latin typeface="Calibri"/>
                <a:ea typeface="Calibri"/>
                <a:cs typeface="Calibri"/>
                <a:sym typeface="Calibri"/>
              </a:rPr>
              <a:t>Exploratory Data Analysis and Feature engineering</a:t>
            </a:r>
            <a:endParaRPr/>
          </a:p>
          <a:p>
            <a:pPr indent="-228600" lvl="0" marL="228600" marR="0" rtl="0" algn="l">
              <a:lnSpc>
                <a:spcPct val="90000"/>
              </a:lnSpc>
              <a:spcBef>
                <a:spcPts val="1000"/>
              </a:spcBef>
              <a:spcAft>
                <a:spcPts val="0"/>
              </a:spcAft>
              <a:buClr>
                <a:schemeClr val="dk1"/>
              </a:buClr>
              <a:buSzPts val="2200"/>
              <a:buFont typeface="Arial"/>
              <a:buChar char="-"/>
            </a:pPr>
            <a:r>
              <a:rPr lang="en-US" sz="2200">
                <a:solidFill>
                  <a:schemeClr val="dk1"/>
                </a:solidFill>
                <a:latin typeface="Calibri"/>
                <a:ea typeface="Calibri"/>
                <a:cs typeface="Calibri"/>
                <a:sym typeface="Calibri"/>
              </a:rPr>
              <a:t>Data analytics through interactive visual analytics</a:t>
            </a:r>
            <a:endParaRPr/>
          </a:p>
          <a:p>
            <a:pPr indent="-228600" lvl="0" marL="228600" marR="0" rtl="0" algn="l">
              <a:lnSpc>
                <a:spcPct val="90000"/>
              </a:lnSpc>
              <a:spcBef>
                <a:spcPts val="1000"/>
              </a:spcBef>
              <a:spcAft>
                <a:spcPts val="0"/>
              </a:spcAft>
              <a:buClr>
                <a:schemeClr val="dk1"/>
              </a:buClr>
              <a:buSzPts val="2200"/>
              <a:buFont typeface="Arial"/>
              <a:buChar char="-"/>
            </a:pPr>
            <a:r>
              <a:rPr lang="en-US" sz="2200">
                <a:solidFill>
                  <a:schemeClr val="dk1"/>
                </a:solidFill>
                <a:latin typeface="Calibri"/>
                <a:ea typeface="Calibri"/>
                <a:cs typeface="Calibri"/>
                <a:sym typeface="Calibri"/>
              </a:rPr>
              <a:t>Data modelling for Predictive Analysis (Classification)</a:t>
            </a:r>
            <a:endParaRPr/>
          </a:p>
          <a:p>
            <a:pPr indent="0" lvl="0" marL="0" marR="0" rtl="0" algn="l">
              <a:lnSpc>
                <a:spcPct val="90000"/>
              </a:lnSpc>
              <a:spcBef>
                <a:spcPts val="1000"/>
              </a:spcBef>
              <a:spcAft>
                <a:spcPts val="0"/>
              </a:spcAft>
              <a:buClr>
                <a:schemeClr val="accent1"/>
              </a:buClr>
              <a:buSzPts val="2800"/>
              <a:buFont typeface="Arial"/>
              <a:buNone/>
            </a:pPr>
            <a:r>
              <a:rPr lang="en-US" sz="2800">
                <a:solidFill>
                  <a:schemeClr val="accent1"/>
                </a:solidFill>
                <a:latin typeface="Calibri"/>
                <a:ea typeface="Calibri"/>
                <a:cs typeface="Calibri"/>
                <a:sym typeface="Calibri"/>
              </a:rPr>
              <a:t>Summary of Results:</a:t>
            </a:r>
            <a:endParaRPr/>
          </a:p>
          <a:p>
            <a:pPr indent="-457200" lvl="0" marL="457200" marR="0" rtl="0" algn="l">
              <a:lnSpc>
                <a:spcPct val="90000"/>
              </a:lnSpc>
              <a:spcBef>
                <a:spcPts val="1000"/>
              </a:spcBef>
              <a:spcAft>
                <a:spcPts val="0"/>
              </a:spcAft>
              <a:buClr>
                <a:schemeClr val="dk1"/>
              </a:buClr>
              <a:buSzPts val="2200"/>
              <a:buFont typeface="Arial"/>
              <a:buAutoNum type="arabicPeriod"/>
            </a:pPr>
            <a:r>
              <a:rPr lang="en-US" sz="2200">
                <a:solidFill>
                  <a:schemeClr val="dk1"/>
                </a:solidFill>
                <a:latin typeface="Calibri"/>
                <a:ea typeface="Calibri"/>
                <a:cs typeface="Calibri"/>
                <a:sym typeface="Calibri"/>
              </a:rPr>
              <a:t>Exploratory Data Analysis (EDA) results</a:t>
            </a:r>
            <a:endParaRPr/>
          </a:p>
          <a:p>
            <a:pPr indent="-457200" lvl="0" marL="457200" marR="0" rtl="0" algn="l">
              <a:lnSpc>
                <a:spcPct val="90000"/>
              </a:lnSpc>
              <a:spcBef>
                <a:spcPts val="1000"/>
              </a:spcBef>
              <a:spcAft>
                <a:spcPts val="0"/>
              </a:spcAft>
              <a:buClr>
                <a:schemeClr val="dk1"/>
              </a:buClr>
              <a:buSzPts val="2200"/>
              <a:buFont typeface="Arial"/>
              <a:buAutoNum type="arabicPeriod"/>
            </a:pPr>
            <a:r>
              <a:rPr lang="en-US" sz="2200">
                <a:solidFill>
                  <a:schemeClr val="dk1"/>
                </a:solidFill>
                <a:latin typeface="Calibri"/>
                <a:ea typeface="Calibri"/>
                <a:cs typeface="Calibri"/>
                <a:sym typeface="Calibri"/>
              </a:rPr>
              <a:t>Geospatial analysis and Interactive Dashboards</a:t>
            </a:r>
            <a:endParaRPr/>
          </a:p>
          <a:p>
            <a:pPr indent="-457200" lvl="0" marL="457200" marR="0" rtl="0" algn="l">
              <a:lnSpc>
                <a:spcPct val="90000"/>
              </a:lnSpc>
              <a:spcBef>
                <a:spcPts val="1000"/>
              </a:spcBef>
              <a:spcAft>
                <a:spcPts val="0"/>
              </a:spcAft>
              <a:buClr>
                <a:schemeClr val="dk1"/>
              </a:buClr>
              <a:buSzPts val="2200"/>
              <a:buFont typeface="Arial"/>
              <a:buAutoNum type="arabicPeriod"/>
            </a:pPr>
            <a:r>
              <a:rPr lang="en-US" sz="2200">
                <a:solidFill>
                  <a:schemeClr val="dk1"/>
                </a:solidFill>
                <a:latin typeface="Calibri"/>
                <a:ea typeface="Calibri"/>
                <a:cs typeface="Calibri"/>
                <a:sym typeface="Calibri"/>
              </a:rPr>
              <a:t>Predictive analysis through classification models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1" name="Google Shape;351;p30"/>
          <p:cNvSpPr txBox="1"/>
          <p:nvPr>
            <p:ph idx="1" type="body"/>
          </p:nvPr>
        </p:nvSpPr>
        <p:spPr>
          <a:xfrm>
            <a:off x="770000" y="4359493"/>
            <a:ext cx="9745500" cy="18174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The MIN keyword is used here to find the earliest date and the LIKE clause is used to limit the results to Success (ground pad) Landing outcomes</a:t>
            </a:r>
            <a:endParaRPr sz="2200">
              <a:solidFill>
                <a:srgbClr val="292929"/>
              </a:solidFill>
            </a:endParaRPr>
          </a:p>
        </p:txBody>
      </p:sp>
      <p:sp>
        <p:nvSpPr>
          <p:cNvPr id="352" name="Google Shape;352;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353" name="Google Shape;353;p30"/>
          <p:cNvPicPr preferRelativeResize="0"/>
          <p:nvPr/>
        </p:nvPicPr>
        <p:blipFill>
          <a:blip r:embed="rId4">
            <a:alphaModFix/>
          </a:blip>
          <a:stretch>
            <a:fillRect/>
          </a:stretch>
        </p:blipFill>
        <p:spPr>
          <a:xfrm>
            <a:off x="889338" y="2266950"/>
            <a:ext cx="6238875" cy="1162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9" name="Google Shape;359;p31"/>
          <p:cNvSpPr txBox="1"/>
          <p:nvPr>
            <p:ph idx="1" type="body"/>
          </p:nvPr>
        </p:nvSpPr>
        <p:spPr>
          <a:xfrm>
            <a:off x="770000" y="4341700"/>
            <a:ext cx="9745500" cy="18354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Here a condition of PAYLOAD_MASS_KG &gt; 4000 and PAYLOAD_MASS_KG &lt;6000 is used to find </a:t>
            </a:r>
            <a:r>
              <a:rPr lang="en-US" sz="2200">
                <a:solidFill>
                  <a:srgbClr val="292929"/>
                </a:solidFill>
              </a:rPr>
              <a:t>the</a:t>
            </a:r>
            <a:r>
              <a:rPr lang="en-US" sz="2200">
                <a:solidFill>
                  <a:srgbClr val="292929"/>
                </a:solidFill>
              </a:rPr>
              <a:t> corresponding data for Landing outcome of Success (drone ship)</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p:txBody>
      </p:sp>
      <p:sp>
        <p:nvSpPr>
          <p:cNvPr id="360" name="Google Shape;360;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61" name="Google Shape;361;p31"/>
          <p:cNvPicPr preferRelativeResize="0"/>
          <p:nvPr/>
        </p:nvPicPr>
        <p:blipFill>
          <a:blip r:embed="rId4">
            <a:alphaModFix/>
          </a:blip>
          <a:stretch>
            <a:fillRect/>
          </a:stretch>
        </p:blipFill>
        <p:spPr>
          <a:xfrm>
            <a:off x="802511" y="1652000"/>
            <a:ext cx="9680475" cy="1835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5" name="Shape 365"/>
        <p:cNvGrpSpPr/>
        <p:nvPr/>
      </p:nvGrpSpPr>
      <p:grpSpPr>
        <a:xfrm>
          <a:off x="0" y="0"/>
          <a:ext cx="0" cy="0"/>
          <a:chOff x="0" y="0"/>
          <a:chExt cx="0" cy="0"/>
        </a:xfrm>
      </p:grpSpPr>
      <p:sp>
        <p:nvSpPr>
          <p:cNvPr id="366" name="Google Shape;366;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7" name="Google Shape;367;p32"/>
          <p:cNvSpPr txBox="1"/>
          <p:nvPr>
            <p:ph idx="1" type="body"/>
          </p:nvPr>
        </p:nvSpPr>
        <p:spPr>
          <a:xfrm>
            <a:off x="770000" y="4431477"/>
            <a:ext cx="9745500" cy="17454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Here there are 2 queries: one for success and one for failure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A count method was used to check for both success and failure.</a:t>
            </a:r>
            <a:endParaRPr sz="2200">
              <a:solidFill>
                <a:srgbClr val="292929"/>
              </a:solidFill>
            </a:endParaRPr>
          </a:p>
        </p:txBody>
      </p:sp>
      <p:sp>
        <p:nvSpPr>
          <p:cNvPr id="368" name="Google Shape;368;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69" name="Google Shape;369;p32"/>
          <p:cNvPicPr preferRelativeResize="0"/>
          <p:nvPr/>
        </p:nvPicPr>
        <p:blipFill>
          <a:blip r:embed="rId4">
            <a:alphaModFix/>
          </a:blip>
          <a:stretch>
            <a:fillRect/>
          </a:stretch>
        </p:blipFill>
        <p:spPr>
          <a:xfrm>
            <a:off x="2692000" y="1466299"/>
            <a:ext cx="4702206" cy="209305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5" name="Google Shape;375;p33"/>
          <p:cNvSpPr txBox="1"/>
          <p:nvPr>
            <p:ph idx="1" type="body"/>
          </p:nvPr>
        </p:nvSpPr>
        <p:spPr>
          <a:xfrm>
            <a:off x="770000" y="5027816"/>
            <a:ext cx="9745500" cy="11493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Here a subquery has been used. The inner query uses MAX  to get the highest payload mass and the outer queries uses IN to check for every booster version that has payload mass as the max payload mass</a:t>
            </a:r>
            <a:endParaRPr/>
          </a:p>
        </p:txBody>
      </p:sp>
      <p:sp>
        <p:nvSpPr>
          <p:cNvPr id="376" name="Google Shape;376;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77" name="Google Shape;377;p33"/>
          <p:cNvPicPr preferRelativeResize="0"/>
          <p:nvPr/>
        </p:nvPicPr>
        <p:blipFill>
          <a:blip r:embed="rId4">
            <a:alphaModFix/>
          </a:blip>
          <a:stretch>
            <a:fillRect/>
          </a:stretch>
        </p:blipFill>
        <p:spPr>
          <a:xfrm>
            <a:off x="770000" y="1388072"/>
            <a:ext cx="6037724" cy="3176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 name="Shape 381"/>
        <p:cNvGrpSpPr/>
        <p:nvPr/>
      </p:nvGrpSpPr>
      <p:grpSpPr>
        <a:xfrm>
          <a:off x="0" y="0"/>
          <a:ext cx="0" cy="0"/>
          <a:chOff x="0" y="0"/>
          <a:chExt cx="0" cy="0"/>
        </a:xfrm>
      </p:grpSpPr>
      <p:sp>
        <p:nvSpPr>
          <p:cNvPr id="382" name="Google Shape;382;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3" name="Google Shape;383;p34"/>
          <p:cNvSpPr txBox="1"/>
          <p:nvPr>
            <p:ph idx="1" type="body"/>
          </p:nvPr>
        </p:nvSpPr>
        <p:spPr>
          <a:xfrm>
            <a:off x="770000" y="4318368"/>
            <a:ext cx="9745500" cy="1858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A combination of WHERE clause and AND logical operator is used here.</a:t>
            </a:r>
            <a:br>
              <a:rPr lang="en-US" sz="2200">
                <a:solidFill>
                  <a:srgbClr val="292929"/>
                </a:solidFill>
              </a:rPr>
            </a:br>
            <a:r>
              <a:rPr lang="en-US" sz="2200">
                <a:solidFill>
                  <a:srgbClr val="292929"/>
                </a:solidFill>
              </a:rPr>
              <a:t>The WHERE clause is used to check the different </a:t>
            </a:r>
            <a:r>
              <a:rPr lang="en-US" sz="2200">
                <a:solidFill>
                  <a:srgbClr val="292929"/>
                </a:solidFill>
              </a:rPr>
              <a:t>criteria</a:t>
            </a:r>
            <a:r>
              <a:rPr lang="en-US" sz="2200">
                <a:solidFill>
                  <a:srgbClr val="292929"/>
                </a:solidFill>
              </a:rPr>
              <a:t>.</a:t>
            </a:r>
            <a:endParaRPr sz="2800">
              <a:solidFill>
                <a:srgbClr val="292929"/>
              </a:solidFill>
              <a:latin typeface="Arial"/>
              <a:ea typeface="Arial"/>
              <a:cs typeface="Arial"/>
              <a:sym typeface="Arial"/>
            </a:endParaRPr>
          </a:p>
        </p:txBody>
      </p:sp>
      <p:sp>
        <p:nvSpPr>
          <p:cNvPr id="384" name="Google Shape;384;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85" name="Google Shape;385;p34"/>
          <p:cNvPicPr preferRelativeResize="0"/>
          <p:nvPr/>
        </p:nvPicPr>
        <p:blipFill>
          <a:blip r:embed="rId4">
            <a:alphaModFix/>
          </a:blip>
          <a:stretch>
            <a:fillRect/>
          </a:stretch>
        </p:blipFill>
        <p:spPr>
          <a:xfrm>
            <a:off x="770000" y="1656648"/>
            <a:ext cx="10271126" cy="1275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Google Shape;390;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1" name="Google Shape;391;p35"/>
          <p:cNvSpPr txBox="1"/>
          <p:nvPr>
            <p:ph idx="1" type="body"/>
          </p:nvPr>
        </p:nvSpPr>
        <p:spPr>
          <a:xfrm>
            <a:off x="770000" y="4842742"/>
            <a:ext cx="9745500" cy="13341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a:t>Here the COUNT aggregate is used to calculate the total number of landing outcomes, and a BETWEEN statement is introduced to match the date criteria.</a:t>
            </a:r>
            <a:endParaRPr/>
          </a:p>
          <a:p>
            <a:pPr indent="-177800" lvl="0" marL="228600" marR="0" rtl="0" algn="l">
              <a:lnSpc>
                <a:spcPct val="100000"/>
              </a:lnSpc>
              <a:spcBef>
                <a:spcPts val="0"/>
              </a:spcBef>
              <a:spcAft>
                <a:spcPts val="0"/>
              </a:spcAft>
              <a:buSzPts val="1400"/>
              <a:buChar char="•"/>
            </a:pPr>
            <a:r>
              <a:rPr lang="en-US"/>
              <a:t>Since an aggregate function was used, a group by statement is use together with an ordering by descending statement</a:t>
            </a:r>
            <a:endParaRPr/>
          </a:p>
          <a:p>
            <a:pPr indent="0" lvl="0" marL="457200" marR="0" rtl="0" algn="l">
              <a:lnSpc>
                <a:spcPct val="100000"/>
              </a:lnSpc>
              <a:spcBef>
                <a:spcPts val="1400"/>
              </a:spcBef>
              <a:spcAft>
                <a:spcPts val="0"/>
              </a:spcAft>
              <a:buNone/>
            </a:pPr>
            <a:r>
              <a:t/>
            </a:r>
            <a:endParaRPr/>
          </a:p>
        </p:txBody>
      </p:sp>
      <p:sp>
        <p:nvSpPr>
          <p:cNvPr id="392" name="Google Shape;392;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93" name="Google Shape;393;p35"/>
          <p:cNvPicPr preferRelativeResize="0"/>
          <p:nvPr/>
        </p:nvPicPr>
        <p:blipFill>
          <a:blip r:embed="rId4">
            <a:alphaModFix/>
          </a:blip>
          <a:stretch>
            <a:fillRect/>
          </a:stretch>
        </p:blipFill>
        <p:spPr>
          <a:xfrm>
            <a:off x="654125" y="1449750"/>
            <a:ext cx="10293749" cy="2609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36"/>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4" name="Google Shape;404;p37"/>
          <p:cNvSpPr txBox="1"/>
          <p:nvPr>
            <p:ph idx="1" type="body"/>
          </p:nvPr>
        </p:nvSpPr>
        <p:spPr>
          <a:xfrm>
            <a:off x="770000" y="5058675"/>
            <a:ext cx="5994300" cy="14499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a:t>These are the screenshots of the launch sites magnified and birds view and we can conclude that all the sites are located at the coastal regions</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05" name="Google Shape;405;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Overview of location of the 3 launch sites</a:t>
            </a:r>
            <a:endParaRPr/>
          </a:p>
        </p:txBody>
      </p:sp>
      <p:pic>
        <p:nvPicPr>
          <p:cNvPr id="406" name="Google Shape;406;p37"/>
          <p:cNvPicPr preferRelativeResize="0"/>
          <p:nvPr/>
        </p:nvPicPr>
        <p:blipFill>
          <a:blip r:embed="rId4">
            <a:alphaModFix/>
          </a:blip>
          <a:stretch>
            <a:fillRect/>
          </a:stretch>
        </p:blipFill>
        <p:spPr>
          <a:xfrm>
            <a:off x="709450" y="1314199"/>
            <a:ext cx="5994326" cy="3256800"/>
          </a:xfrm>
          <a:prstGeom prst="rect">
            <a:avLst/>
          </a:prstGeom>
          <a:noFill/>
          <a:ln>
            <a:noFill/>
          </a:ln>
        </p:spPr>
      </p:pic>
      <p:pic>
        <p:nvPicPr>
          <p:cNvPr id="407" name="Google Shape;407;p37"/>
          <p:cNvPicPr preferRelativeResize="0"/>
          <p:nvPr/>
        </p:nvPicPr>
        <p:blipFill>
          <a:blip r:embed="rId5">
            <a:alphaModFix/>
          </a:blip>
          <a:stretch>
            <a:fillRect/>
          </a:stretch>
        </p:blipFill>
        <p:spPr>
          <a:xfrm>
            <a:off x="7380551" y="1538274"/>
            <a:ext cx="4486275" cy="2714625"/>
          </a:xfrm>
          <a:prstGeom prst="rect">
            <a:avLst/>
          </a:prstGeom>
          <a:noFill/>
          <a:ln>
            <a:noFill/>
          </a:ln>
        </p:spPr>
      </p:pic>
      <p:pic>
        <p:nvPicPr>
          <p:cNvPr id="408" name="Google Shape;408;p37"/>
          <p:cNvPicPr preferRelativeResize="0"/>
          <p:nvPr/>
        </p:nvPicPr>
        <p:blipFill>
          <a:blip r:embed="rId6">
            <a:alphaModFix/>
          </a:blip>
          <a:stretch>
            <a:fillRect/>
          </a:stretch>
        </p:blipFill>
        <p:spPr>
          <a:xfrm>
            <a:off x="7380545" y="4400557"/>
            <a:ext cx="3124675" cy="2290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2" name="Shape 412"/>
        <p:cNvGrpSpPr/>
        <p:nvPr/>
      </p:nvGrpSpPr>
      <p:grpSpPr>
        <a:xfrm>
          <a:off x="0" y="0"/>
          <a:ext cx="0" cy="0"/>
          <a:chOff x="0" y="0"/>
          <a:chExt cx="0" cy="0"/>
        </a:xfrm>
      </p:grpSpPr>
      <p:sp>
        <p:nvSpPr>
          <p:cNvPr id="413" name="Google Shape;413;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4" name="Google Shape;414;p38"/>
          <p:cNvSpPr txBox="1"/>
          <p:nvPr>
            <p:ph idx="1" type="body"/>
          </p:nvPr>
        </p:nvSpPr>
        <p:spPr>
          <a:xfrm>
            <a:off x="770000" y="5161491"/>
            <a:ext cx="9745500" cy="1015500"/>
          </a:xfrm>
          <a:prstGeom prst="rect">
            <a:avLst/>
          </a:prstGeom>
          <a:noFill/>
          <a:ln>
            <a:noFill/>
          </a:ln>
        </p:spPr>
        <p:txBody>
          <a:bodyPr anchorCtr="0" anchor="t" bIns="45700" lIns="91425" spcFirstLastPara="1" rIns="91425" wrap="square" tIns="45700">
            <a:normAutofit lnSpcReduction="10000"/>
          </a:bodyPr>
          <a:lstStyle/>
          <a:p>
            <a:pPr indent="-50800" lvl="0" marL="228600" marR="0" rtl="0" algn="l">
              <a:lnSpc>
                <a:spcPct val="90000"/>
              </a:lnSpc>
              <a:spcBef>
                <a:spcPts val="1400"/>
              </a:spcBef>
              <a:spcAft>
                <a:spcPts val="0"/>
              </a:spcAft>
              <a:buClr>
                <a:schemeClr val="dk1"/>
              </a:buClr>
              <a:buSzPts val="2800"/>
              <a:buFont typeface="Arial"/>
              <a:buNone/>
            </a:pPr>
            <a:r>
              <a:rPr lang="en-US" sz="2400">
                <a:solidFill>
                  <a:srgbClr val="292929"/>
                </a:solidFill>
                <a:latin typeface="Calibri"/>
                <a:ea typeface="Calibri"/>
                <a:cs typeface="Calibri"/>
                <a:sym typeface="Calibri"/>
              </a:rPr>
              <a:t>There are multiple launches and they have been grouped into clusters. The green ones represent the successful launches while the red ones represent the unsuccessful ones.</a:t>
            </a:r>
            <a:endParaRPr sz="2400">
              <a:solidFill>
                <a:srgbClr val="292929"/>
              </a:solidFill>
              <a:latin typeface="Calibri"/>
              <a:ea typeface="Calibri"/>
              <a:cs typeface="Calibri"/>
              <a:sym typeface="Calibri"/>
            </a:endParaRPr>
          </a:p>
        </p:txBody>
      </p:sp>
      <p:sp>
        <p:nvSpPr>
          <p:cNvPr id="415" name="Google Shape;415;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Indicators for successful and failed launches</a:t>
            </a:r>
            <a:endParaRPr/>
          </a:p>
        </p:txBody>
      </p:sp>
      <p:pic>
        <p:nvPicPr>
          <p:cNvPr id="416" name="Google Shape;416;p38"/>
          <p:cNvPicPr preferRelativeResize="0"/>
          <p:nvPr/>
        </p:nvPicPr>
        <p:blipFill>
          <a:blip r:embed="rId4">
            <a:alphaModFix/>
          </a:blip>
          <a:stretch>
            <a:fillRect/>
          </a:stretch>
        </p:blipFill>
        <p:spPr>
          <a:xfrm>
            <a:off x="296350" y="1589699"/>
            <a:ext cx="3590925" cy="2552700"/>
          </a:xfrm>
          <a:prstGeom prst="rect">
            <a:avLst/>
          </a:prstGeom>
          <a:noFill/>
          <a:ln>
            <a:noFill/>
          </a:ln>
        </p:spPr>
      </p:pic>
      <p:pic>
        <p:nvPicPr>
          <p:cNvPr id="417" name="Google Shape;417;p38"/>
          <p:cNvPicPr preferRelativeResize="0"/>
          <p:nvPr/>
        </p:nvPicPr>
        <p:blipFill>
          <a:blip r:embed="rId5">
            <a:alphaModFix/>
          </a:blip>
          <a:stretch>
            <a:fillRect/>
          </a:stretch>
        </p:blipFill>
        <p:spPr>
          <a:xfrm>
            <a:off x="4414349" y="1523300"/>
            <a:ext cx="2833026" cy="2663145"/>
          </a:xfrm>
          <a:prstGeom prst="rect">
            <a:avLst/>
          </a:prstGeom>
          <a:noFill/>
          <a:ln>
            <a:noFill/>
          </a:ln>
        </p:spPr>
      </p:pic>
      <p:pic>
        <p:nvPicPr>
          <p:cNvPr id="418" name="Google Shape;418;p38"/>
          <p:cNvPicPr preferRelativeResize="0"/>
          <p:nvPr/>
        </p:nvPicPr>
        <p:blipFill>
          <a:blip r:embed="rId6">
            <a:alphaModFix/>
          </a:blip>
          <a:stretch>
            <a:fillRect/>
          </a:stretch>
        </p:blipFill>
        <p:spPr>
          <a:xfrm>
            <a:off x="7774450" y="1523300"/>
            <a:ext cx="3855326" cy="2795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4" name="Google Shape;424;p39"/>
          <p:cNvSpPr txBox="1"/>
          <p:nvPr>
            <p:ph idx="1" type="body"/>
          </p:nvPr>
        </p:nvSpPr>
        <p:spPr>
          <a:xfrm>
            <a:off x="770000" y="4914724"/>
            <a:ext cx="8597700" cy="12963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None/>
            </a:pPr>
            <a:r>
              <a:rPr lang="en-US" sz="6600">
                <a:solidFill>
                  <a:srgbClr val="292929"/>
                </a:solidFill>
              </a:rPr>
              <a:t>Here we can conclude the following:</a:t>
            </a:r>
            <a:endParaRPr sz="6600">
              <a:solidFill>
                <a:srgbClr val="292929"/>
              </a:solidFill>
            </a:endParaRPr>
          </a:p>
          <a:p>
            <a:pPr indent="-333375" lvl="0" marL="457200" marR="0" rtl="0" algn="l">
              <a:lnSpc>
                <a:spcPct val="100000"/>
              </a:lnSpc>
              <a:spcBef>
                <a:spcPts val="0"/>
              </a:spcBef>
              <a:spcAft>
                <a:spcPts val="0"/>
              </a:spcAft>
              <a:buClr>
                <a:srgbClr val="292929"/>
              </a:buClr>
              <a:buSzPct val="100000"/>
              <a:buChar char="-"/>
            </a:pPr>
            <a:r>
              <a:rPr lang="en-US" sz="6600">
                <a:solidFill>
                  <a:srgbClr val="292929"/>
                </a:solidFill>
              </a:rPr>
              <a:t>The launch sites are close to coastline with the latter being only 0.87 km away</a:t>
            </a:r>
            <a:endParaRPr sz="6600">
              <a:solidFill>
                <a:srgbClr val="292929"/>
              </a:solidFill>
            </a:endParaRPr>
          </a:p>
          <a:p>
            <a:pPr indent="-333375" lvl="0" marL="457200" marR="0" rtl="0" algn="l">
              <a:lnSpc>
                <a:spcPct val="100000"/>
              </a:lnSpc>
              <a:spcBef>
                <a:spcPts val="0"/>
              </a:spcBef>
              <a:spcAft>
                <a:spcPts val="0"/>
              </a:spcAft>
              <a:buClr>
                <a:srgbClr val="292929"/>
              </a:buClr>
              <a:buSzPct val="100000"/>
              <a:buChar char="-"/>
            </a:pPr>
            <a:r>
              <a:rPr lang="en-US" sz="6600">
                <a:solidFill>
                  <a:srgbClr val="292929"/>
                </a:solidFill>
              </a:rPr>
              <a:t>The launch sites are close to highways with the nearest highway being 0.59 km away</a:t>
            </a:r>
            <a:endParaRPr sz="6600">
              <a:solidFill>
                <a:srgbClr val="292929"/>
              </a:solidFill>
            </a:endParaRPr>
          </a:p>
          <a:p>
            <a:pPr indent="-333375" lvl="0" marL="457200" marR="0" rtl="0" algn="l">
              <a:lnSpc>
                <a:spcPct val="100000"/>
              </a:lnSpc>
              <a:spcBef>
                <a:spcPts val="0"/>
              </a:spcBef>
              <a:spcAft>
                <a:spcPts val="0"/>
              </a:spcAft>
              <a:buClr>
                <a:srgbClr val="292929"/>
              </a:buClr>
              <a:buSzPct val="100000"/>
              <a:buChar char="-"/>
            </a:pPr>
            <a:r>
              <a:rPr lang="en-US" sz="6600">
                <a:solidFill>
                  <a:srgbClr val="292929"/>
                </a:solidFill>
              </a:rPr>
              <a:t>The nearest railway is 1.29 km away</a:t>
            </a:r>
            <a:endParaRPr sz="6600">
              <a:solidFill>
                <a:srgbClr val="292929"/>
              </a:solidFill>
            </a:endParaRPr>
          </a:p>
          <a:p>
            <a:pPr indent="-333375" lvl="0" marL="457200" marR="0" rtl="0" algn="l">
              <a:lnSpc>
                <a:spcPct val="100000"/>
              </a:lnSpc>
              <a:spcBef>
                <a:spcPts val="0"/>
              </a:spcBef>
              <a:spcAft>
                <a:spcPts val="0"/>
              </a:spcAft>
              <a:buClr>
                <a:srgbClr val="292929"/>
              </a:buClr>
              <a:buSzPct val="100000"/>
              <a:buChar char="-"/>
            </a:pPr>
            <a:r>
              <a:rPr lang="en-US" sz="6600">
                <a:solidFill>
                  <a:srgbClr val="292929"/>
                </a:solidFill>
              </a:rPr>
              <a:t>The </a:t>
            </a:r>
            <a:r>
              <a:rPr lang="en-US" sz="6600">
                <a:solidFill>
                  <a:srgbClr val="292929"/>
                </a:solidFill>
              </a:rPr>
              <a:t>launch</a:t>
            </a:r>
            <a:r>
              <a:rPr lang="en-US" sz="6600">
                <a:solidFill>
                  <a:srgbClr val="292929"/>
                </a:solidFill>
              </a:rPr>
              <a:t> sites are distant from cities with the specified CCAFS SLC-40 being 51.74 km away</a:t>
            </a:r>
            <a:endParaRPr sz="6600">
              <a:solidFill>
                <a:srgbClr val="292929"/>
              </a:solidFill>
            </a:endParaRPr>
          </a:p>
          <a:p>
            <a:pPr indent="-88900"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None/>
            </a:pPr>
            <a:r>
              <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p:txBody>
      </p:sp>
      <p:sp>
        <p:nvSpPr>
          <p:cNvPr id="425" name="Google Shape;425;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Proximities of the CCAFAS SLC-40 launch site</a:t>
            </a:r>
            <a:endParaRPr/>
          </a:p>
        </p:txBody>
      </p:sp>
      <p:pic>
        <p:nvPicPr>
          <p:cNvPr id="426" name="Google Shape;426;p39"/>
          <p:cNvPicPr preferRelativeResize="0"/>
          <p:nvPr/>
        </p:nvPicPr>
        <p:blipFill>
          <a:blip r:embed="rId4">
            <a:alphaModFix/>
          </a:blip>
          <a:stretch>
            <a:fillRect/>
          </a:stretch>
        </p:blipFill>
        <p:spPr>
          <a:xfrm>
            <a:off x="658050" y="1632625"/>
            <a:ext cx="4102450" cy="3184624"/>
          </a:xfrm>
          <a:prstGeom prst="rect">
            <a:avLst/>
          </a:prstGeom>
          <a:noFill/>
          <a:ln>
            <a:noFill/>
          </a:ln>
        </p:spPr>
      </p:pic>
      <p:pic>
        <p:nvPicPr>
          <p:cNvPr id="427" name="Google Shape;427;p39"/>
          <p:cNvPicPr preferRelativeResize="0"/>
          <p:nvPr/>
        </p:nvPicPr>
        <p:blipFill>
          <a:blip r:embed="rId5">
            <a:alphaModFix/>
          </a:blip>
          <a:stretch>
            <a:fillRect/>
          </a:stretch>
        </p:blipFill>
        <p:spPr>
          <a:xfrm>
            <a:off x="6494275" y="1580900"/>
            <a:ext cx="3768201" cy="3184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750712" y="1581785"/>
            <a:ext cx="1070726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IBM Plex Mono"/>
                <a:ea typeface="IBM Plex Mono"/>
                <a:cs typeface="IBM Plex Mono"/>
                <a:sym typeface="IBM Plex Mono"/>
              </a:rPr>
              <a:t>SpaceX's Falcon 9 rockets are launched at a cost of approximately $62 million, significantly less expensive than other providers, whose costs typically exceed $165 million. A major factor in these savings is SpaceX's ability to land and reuse the rocket's first stage.</a:t>
            </a:r>
            <a:endParaRPr/>
          </a:p>
          <a:p>
            <a:pPr indent="-228600" lvl="0" marL="228600" marR="0" rtl="0" algn="l">
              <a:lnSpc>
                <a:spcPct val="90000"/>
              </a:lnSpc>
              <a:spcBef>
                <a:spcPts val="1000"/>
              </a:spcBef>
              <a:spcAft>
                <a:spcPts val="0"/>
              </a:spcAft>
              <a:buClr>
                <a:schemeClr val="dk1"/>
              </a:buClr>
              <a:buSzPts val="2200"/>
              <a:buFont typeface="Arial"/>
              <a:buChar char="•"/>
            </a:pPr>
            <a:r>
              <a:rPr lang="en-US" sz="2200">
                <a:solidFill>
                  <a:schemeClr val="dk1"/>
                </a:solidFill>
                <a:latin typeface="IBM Plex Mono"/>
                <a:ea typeface="IBM Plex Mono"/>
                <a:cs typeface="IBM Plex Mono"/>
                <a:sym typeface="IBM Plex Mono"/>
              </a:rPr>
              <a:t>By predicting whether the first stage will successfully land, we can estimate the launch cost and use this information to evaluate if an alternative company should compete with SpaceX for a rocket launch contract.</a:t>
            </a:r>
            <a:endParaRPr sz="1800">
              <a:solidFill>
                <a:schemeClr val="dk1"/>
              </a:solidFill>
              <a:latin typeface="IBM Plex Mono"/>
              <a:ea typeface="IBM Plex Mono"/>
              <a:cs typeface="IBM Plex Mono"/>
              <a:sym typeface="IBM Plex Mono"/>
            </a:endParaRPr>
          </a:p>
          <a:p>
            <a:pPr indent="-228600" lvl="0" marL="228600" marR="0" rtl="0" algn="l">
              <a:lnSpc>
                <a:spcPct val="90000"/>
              </a:lnSpc>
              <a:spcBef>
                <a:spcPts val="1000"/>
              </a:spcBef>
              <a:spcAft>
                <a:spcPts val="0"/>
              </a:spcAft>
              <a:buClr>
                <a:schemeClr val="dk1"/>
              </a:buClr>
              <a:buSzPts val="2200"/>
              <a:buFont typeface="Arial"/>
              <a:buChar char="•"/>
            </a:pPr>
            <a:r>
              <a:rPr lang="en-US" sz="2200">
                <a:solidFill>
                  <a:schemeClr val="dk1"/>
                </a:solidFill>
                <a:latin typeface="IBM Plex Mono"/>
                <a:ea typeface="IBM Plex Mono"/>
                <a:cs typeface="IBM Plex Mono"/>
                <a:sym typeface="IBM Plex Mono"/>
              </a:rPr>
              <a:t>The goal of this project is to predict whether the SpaceX Falcon 9 first stage will successfully land.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40"/>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6" name="Shape 436"/>
        <p:cNvGrpSpPr/>
        <p:nvPr/>
      </p:nvGrpSpPr>
      <p:grpSpPr>
        <a:xfrm>
          <a:off x="0" y="0"/>
          <a:ext cx="0" cy="0"/>
          <a:chOff x="0" y="0"/>
          <a:chExt cx="0" cy="0"/>
        </a:xfrm>
      </p:grpSpPr>
      <p:sp>
        <p:nvSpPr>
          <p:cNvPr id="437" name="Google Shape;437;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8" name="Google Shape;438;p41"/>
          <p:cNvSpPr txBox="1"/>
          <p:nvPr>
            <p:ph idx="1" type="body"/>
          </p:nvPr>
        </p:nvSpPr>
        <p:spPr>
          <a:xfrm>
            <a:off x="8642500" y="1603500"/>
            <a:ext cx="3372000" cy="40503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Font typeface="Arial"/>
              <a:buChar char="-"/>
            </a:pPr>
            <a:r>
              <a:rPr lang="en-US" sz="2200">
                <a:solidFill>
                  <a:srgbClr val="292929"/>
                </a:solidFill>
              </a:rPr>
              <a:t>Here we can conclude that the booster that had the highest success rate is KSC LC -39A while the one that had the lowest success rate is CCAFS -SLC-40</a:t>
            </a:r>
            <a:endParaRPr sz="2200">
              <a:solidFill>
                <a:srgbClr val="292929"/>
              </a:solidFill>
              <a:latin typeface="Arial"/>
              <a:ea typeface="Arial"/>
              <a:cs typeface="Arial"/>
              <a:sym typeface="Arial"/>
            </a:endParaRPr>
          </a:p>
        </p:txBody>
      </p:sp>
      <p:sp>
        <p:nvSpPr>
          <p:cNvPr id="439" name="Google Shape;439;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The success launch rate for all sites</a:t>
            </a:r>
            <a:endParaRPr/>
          </a:p>
        </p:txBody>
      </p:sp>
      <p:pic>
        <p:nvPicPr>
          <p:cNvPr id="440" name="Google Shape;440;p41"/>
          <p:cNvPicPr preferRelativeResize="0"/>
          <p:nvPr/>
        </p:nvPicPr>
        <p:blipFill>
          <a:blip r:embed="rId4">
            <a:alphaModFix/>
          </a:blip>
          <a:stretch>
            <a:fillRect/>
          </a:stretch>
        </p:blipFill>
        <p:spPr>
          <a:xfrm>
            <a:off x="770000" y="1392500"/>
            <a:ext cx="7707521" cy="4633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
        <p:nvSpPr>
          <p:cNvPr id="445" name="Google Shape;445;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6" name="Google Shape;446;p42"/>
          <p:cNvSpPr txBox="1"/>
          <p:nvPr>
            <p:ph idx="1" type="body"/>
          </p:nvPr>
        </p:nvSpPr>
        <p:spPr>
          <a:xfrm>
            <a:off x="285625" y="5209250"/>
            <a:ext cx="10704300" cy="1357500"/>
          </a:xfrm>
          <a:prstGeom prst="rect">
            <a:avLst/>
          </a:prstGeom>
          <a:noFill/>
          <a:ln>
            <a:noFill/>
          </a:ln>
        </p:spPr>
        <p:txBody>
          <a:bodyPr anchorCtr="0" anchor="t" bIns="45700" lIns="91425" spcFirstLastPara="1" rIns="91425" wrap="square" tIns="45700">
            <a:normAutofit fontScale="92500" lnSpcReduction="10000"/>
          </a:bodyPr>
          <a:lstStyle/>
          <a:p>
            <a:pPr indent="-218122" lvl="0" marL="228600" marR="0" rtl="0" algn="l">
              <a:lnSpc>
                <a:spcPct val="100000"/>
              </a:lnSpc>
              <a:spcBef>
                <a:spcPts val="1400"/>
              </a:spcBef>
              <a:spcAft>
                <a:spcPts val="0"/>
              </a:spcAft>
              <a:buClr>
                <a:srgbClr val="292929"/>
              </a:buClr>
              <a:buSzPct val="78571"/>
              <a:buFont typeface="Arial"/>
              <a:buChar char="•"/>
            </a:pPr>
            <a:r>
              <a:rPr lang="en-US" sz="2800">
                <a:solidFill>
                  <a:srgbClr val="292929"/>
                </a:solidFill>
              </a:rPr>
              <a:t>The booster with the highest launch success rate is KSC LC-39A while the booster with the lowest launch success rate is CCAFS SLC-40</a:t>
            </a:r>
            <a:endParaRPr sz="28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447" name="Google Shape;447;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Percentage of success and failure for lowest and highest successes</a:t>
            </a:r>
            <a:endParaRPr/>
          </a:p>
        </p:txBody>
      </p:sp>
      <p:pic>
        <p:nvPicPr>
          <p:cNvPr id="448" name="Google Shape;448;p42"/>
          <p:cNvPicPr preferRelativeResize="0"/>
          <p:nvPr/>
        </p:nvPicPr>
        <p:blipFill>
          <a:blip r:embed="rId4">
            <a:alphaModFix/>
          </a:blip>
          <a:stretch>
            <a:fillRect/>
          </a:stretch>
        </p:blipFill>
        <p:spPr>
          <a:xfrm>
            <a:off x="348275" y="1395650"/>
            <a:ext cx="5888800" cy="3243100"/>
          </a:xfrm>
          <a:prstGeom prst="rect">
            <a:avLst/>
          </a:prstGeom>
          <a:noFill/>
          <a:ln>
            <a:noFill/>
          </a:ln>
        </p:spPr>
      </p:pic>
      <p:pic>
        <p:nvPicPr>
          <p:cNvPr id="449" name="Google Shape;449;p42"/>
          <p:cNvPicPr preferRelativeResize="0"/>
          <p:nvPr/>
        </p:nvPicPr>
        <p:blipFill>
          <a:blip r:embed="rId5">
            <a:alphaModFix/>
          </a:blip>
          <a:stretch>
            <a:fillRect/>
          </a:stretch>
        </p:blipFill>
        <p:spPr>
          <a:xfrm>
            <a:off x="6592175" y="1395650"/>
            <a:ext cx="5447426" cy="3243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3" name="Shape 453"/>
        <p:cNvGrpSpPr/>
        <p:nvPr/>
      </p:nvGrpSpPr>
      <p:grpSpPr>
        <a:xfrm>
          <a:off x="0" y="0"/>
          <a:ext cx="0" cy="0"/>
          <a:chOff x="0" y="0"/>
          <a:chExt cx="0" cy="0"/>
        </a:xfrm>
      </p:grpSpPr>
      <p:sp>
        <p:nvSpPr>
          <p:cNvPr id="454" name="Google Shape;454;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5" name="Google Shape;455;p43"/>
          <p:cNvSpPr txBox="1"/>
          <p:nvPr>
            <p:ph idx="1" type="body"/>
          </p:nvPr>
        </p:nvSpPr>
        <p:spPr>
          <a:xfrm>
            <a:off x="770000" y="5082003"/>
            <a:ext cx="10414800" cy="1512900"/>
          </a:xfrm>
          <a:prstGeom prst="rect">
            <a:avLst/>
          </a:prstGeom>
          <a:noFill/>
          <a:ln>
            <a:noFill/>
          </a:ln>
        </p:spPr>
        <p:txBody>
          <a:bodyPr anchorCtr="0" anchor="t" bIns="45700" lIns="91425" spcFirstLastPara="1" rIns="91425" wrap="square" tIns="45700">
            <a:normAutofit fontScale="85000" lnSpcReduction="10000"/>
          </a:bodyPr>
          <a:lstStyle/>
          <a:p>
            <a:pPr indent="-207645"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Here we can </a:t>
            </a:r>
            <a:r>
              <a:rPr lang="en-US" sz="2200">
                <a:solidFill>
                  <a:srgbClr val="292929"/>
                </a:solidFill>
              </a:rPr>
              <a:t>conclude</a:t>
            </a:r>
            <a:r>
              <a:rPr lang="en-US" sz="2200">
                <a:solidFill>
                  <a:srgbClr val="292929"/>
                </a:solidFill>
              </a:rPr>
              <a:t> that there is a correlation between the landing outcomes and the payload for different ranges</a:t>
            </a:r>
            <a:endParaRPr sz="2200">
              <a:solidFill>
                <a:srgbClr val="292929"/>
              </a:solidFill>
            </a:endParaRPr>
          </a:p>
          <a:p>
            <a:pPr indent="-207645" lvl="0" marL="228600" marR="0" rtl="0" algn="l">
              <a:lnSpc>
                <a:spcPct val="100000"/>
              </a:lnSpc>
              <a:spcBef>
                <a:spcPts val="1400"/>
              </a:spcBef>
              <a:spcAft>
                <a:spcPts val="0"/>
              </a:spcAft>
              <a:buClr>
                <a:srgbClr val="292929"/>
              </a:buClr>
              <a:buSzPct val="100000"/>
              <a:buChar char="•"/>
            </a:pPr>
            <a:r>
              <a:rPr lang="en-US" sz="2200">
                <a:solidFill>
                  <a:srgbClr val="292929"/>
                </a:solidFill>
              </a:rPr>
              <a:t>FT Booster for example has a higher success range between the range 2000 and 4000 kg</a:t>
            </a:r>
            <a:endParaRPr sz="2200">
              <a:solidFill>
                <a:srgbClr val="292929"/>
              </a:solidFill>
            </a:endParaRPr>
          </a:p>
          <a:p>
            <a:pPr indent="-88900"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p:txBody>
      </p:sp>
      <p:sp>
        <p:nvSpPr>
          <p:cNvPr id="456" name="Google Shape;456;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55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Correlation between payload mass and landing outcomes for different boosters</a:t>
            </a:r>
            <a:endParaRPr/>
          </a:p>
        </p:txBody>
      </p:sp>
      <p:pic>
        <p:nvPicPr>
          <p:cNvPr id="457" name="Google Shape;457;p43"/>
          <p:cNvPicPr preferRelativeResize="0"/>
          <p:nvPr/>
        </p:nvPicPr>
        <p:blipFill>
          <a:blip r:embed="rId4">
            <a:alphaModFix/>
          </a:blip>
          <a:stretch>
            <a:fillRect/>
          </a:stretch>
        </p:blipFill>
        <p:spPr>
          <a:xfrm>
            <a:off x="847925" y="1402196"/>
            <a:ext cx="5673551" cy="3613275"/>
          </a:xfrm>
          <a:prstGeom prst="rect">
            <a:avLst/>
          </a:prstGeom>
          <a:noFill/>
          <a:ln>
            <a:noFill/>
          </a:ln>
        </p:spPr>
      </p:pic>
      <p:pic>
        <p:nvPicPr>
          <p:cNvPr id="458" name="Google Shape;458;p43"/>
          <p:cNvPicPr preferRelativeResize="0"/>
          <p:nvPr/>
        </p:nvPicPr>
        <p:blipFill>
          <a:blip r:embed="rId5">
            <a:alphaModFix/>
          </a:blip>
          <a:stretch>
            <a:fillRect/>
          </a:stretch>
        </p:blipFill>
        <p:spPr>
          <a:xfrm>
            <a:off x="6631451" y="1481149"/>
            <a:ext cx="5365725" cy="345538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 name="Shape 462"/>
        <p:cNvGrpSpPr/>
        <p:nvPr/>
      </p:nvGrpSpPr>
      <p:grpSpPr>
        <a:xfrm>
          <a:off x="0" y="0"/>
          <a:ext cx="0" cy="0"/>
          <a:chOff x="0" y="0"/>
          <a:chExt cx="0" cy="0"/>
        </a:xfrm>
      </p:grpSpPr>
      <p:sp>
        <p:nvSpPr>
          <p:cNvPr id="463" name="Google Shape;463;p4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7" name="Shape 467"/>
        <p:cNvGrpSpPr/>
        <p:nvPr/>
      </p:nvGrpSpPr>
      <p:grpSpPr>
        <a:xfrm>
          <a:off x="0" y="0"/>
          <a:ext cx="0" cy="0"/>
          <a:chOff x="0" y="0"/>
          <a:chExt cx="0" cy="0"/>
        </a:xfrm>
      </p:grpSpPr>
      <p:sp>
        <p:nvSpPr>
          <p:cNvPr id="468" name="Google Shape;468;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9" name="Google Shape;469;p45"/>
          <p:cNvSpPr txBox="1"/>
          <p:nvPr>
            <p:ph idx="1" type="body"/>
          </p:nvPr>
        </p:nvSpPr>
        <p:spPr>
          <a:xfrm>
            <a:off x="770000" y="5492075"/>
            <a:ext cx="11011500" cy="1018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Plotting the accuracy score vs the classifiers we can see that the Decision tree has the highest score and hence is the best classifier</a:t>
            </a:r>
            <a:endParaRPr/>
          </a:p>
        </p:txBody>
      </p:sp>
      <p:sp>
        <p:nvSpPr>
          <p:cNvPr id="470" name="Google Shape;470;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71" name="Google Shape;471;p45"/>
          <p:cNvPicPr preferRelativeResize="0"/>
          <p:nvPr/>
        </p:nvPicPr>
        <p:blipFill>
          <a:blip r:embed="rId4">
            <a:alphaModFix/>
          </a:blip>
          <a:stretch>
            <a:fillRect/>
          </a:stretch>
        </p:blipFill>
        <p:spPr>
          <a:xfrm>
            <a:off x="770000" y="1537025"/>
            <a:ext cx="6057976" cy="3331400"/>
          </a:xfrm>
          <a:prstGeom prst="rect">
            <a:avLst/>
          </a:prstGeom>
          <a:noFill/>
          <a:ln>
            <a:noFill/>
          </a:ln>
        </p:spPr>
      </p:pic>
      <p:pic>
        <p:nvPicPr>
          <p:cNvPr id="472" name="Google Shape;472;p45"/>
          <p:cNvPicPr preferRelativeResize="0"/>
          <p:nvPr/>
        </p:nvPicPr>
        <p:blipFill>
          <a:blip r:embed="rId5">
            <a:alphaModFix/>
          </a:blip>
          <a:stretch>
            <a:fillRect/>
          </a:stretch>
        </p:blipFill>
        <p:spPr>
          <a:xfrm>
            <a:off x="7036926" y="2229899"/>
            <a:ext cx="4543425" cy="1771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6" name="Shape 476"/>
        <p:cNvGrpSpPr/>
        <p:nvPr/>
      </p:nvGrpSpPr>
      <p:grpSpPr>
        <a:xfrm>
          <a:off x="0" y="0"/>
          <a:ext cx="0" cy="0"/>
          <a:chOff x="0" y="0"/>
          <a:chExt cx="0" cy="0"/>
        </a:xfrm>
      </p:grpSpPr>
      <p:sp>
        <p:nvSpPr>
          <p:cNvPr id="477" name="Google Shape;477;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8" name="Google Shape;478;p46"/>
          <p:cNvSpPr txBox="1"/>
          <p:nvPr>
            <p:ph idx="1" type="body"/>
          </p:nvPr>
        </p:nvSpPr>
        <p:spPr>
          <a:xfrm>
            <a:off x="770000" y="5492052"/>
            <a:ext cx="9477900" cy="935100"/>
          </a:xfrm>
          <a:prstGeom prst="rect">
            <a:avLst/>
          </a:prstGeom>
          <a:noFill/>
          <a:ln>
            <a:noFill/>
          </a:ln>
        </p:spPr>
        <p:txBody>
          <a:bodyPr anchorCtr="0" anchor="t" bIns="45700" lIns="91425" spcFirstLastPara="1" rIns="91425" wrap="square" tIns="45700">
            <a:normAutofit fontScale="77500"/>
          </a:bodyPr>
          <a:lstStyle/>
          <a:p>
            <a:pPr indent="-197167"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rPr>
              <a:t>Out of the 18 predictions, 5 out of 6 true negatives were predicted and 10 out of 12 true positives were predicted</a:t>
            </a:r>
            <a:endParaRPr sz="2200">
              <a:solidFill>
                <a:srgbClr val="292929"/>
              </a:solidFill>
            </a:endParaRPr>
          </a:p>
          <a:p>
            <a:pPr indent="-197167" lvl="0" marL="228600" marR="0" rtl="0" algn="l">
              <a:lnSpc>
                <a:spcPct val="100000"/>
              </a:lnSpc>
              <a:spcBef>
                <a:spcPts val="0"/>
              </a:spcBef>
              <a:spcAft>
                <a:spcPts val="0"/>
              </a:spcAft>
              <a:buClr>
                <a:srgbClr val="292929"/>
              </a:buClr>
              <a:buSzPct val="100000"/>
              <a:buChar char="•"/>
            </a:pPr>
            <a:r>
              <a:rPr lang="en-US" sz="2200">
                <a:solidFill>
                  <a:srgbClr val="292929"/>
                </a:solidFill>
              </a:rPr>
              <a:t>Hence we can conclude that from the confusion matrix the Decision tree is the best classifier</a:t>
            </a:r>
            <a:endParaRPr sz="2200">
              <a:solidFill>
                <a:srgbClr val="292929"/>
              </a:solidFill>
            </a:endParaRPr>
          </a:p>
        </p:txBody>
      </p:sp>
      <p:sp>
        <p:nvSpPr>
          <p:cNvPr id="479" name="Google Shape;479;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80" name="Google Shape;480;p46"/>
          <p:cNvPicPr preferRelativeResize="0"/>
          <p:nvPr/>
        </p:nvPicPr>
        <p:blipFill>
          <a:blip r:embed="rId4">
            <a:alphaModFix/>
          </a:blip>
          <a:stretch>
            <a:fillRect/>
          </a:stretch>
        </p:blipFill>
        <p:spPr>
          <a:xfrm>
            <a:off x="3452846" y="1403371"/>
            <a:ext cx="5286301" cy="36771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4" name="Shape 484"/>
        <p:cNvGrpSpPr/>
        <p:nvPr/>
      </p:nvGrpSpPr>
      <p:grpSpPr>
        <a:xfrm>
          <a:off x="0" y="0"/>
          <a:ext cx="0" cy="0"/>
          <a:chOff x="0" y="0"/>
          <a:chExt cx="0" cy="0"/>
        </a:xfrm>
      </p:grpSpPr>
      <p:sp>
        <p:nvSpPr>
          <p:cNvPr id="485" name="Google Shape;485;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6" name="Google Shape;486;p47"/>
          <p:cNvSpPr txBox="1"/>
          <p:nvPr>
            <p:ph idx="1" type="body"/>
          </p:nvPr>
        </p:nvSpPr>
        <p:spPr>
          <a:xfrm>
            <a:off x="769991" y="1875050"/>
            <a:ext cx="10573200" cy="4351200"/>
          </a:xfrm>
          <a:prstGeom prst="rect">
            <a:avLst/>
          </a:prstGeom>
          <a:noFill/>
          <a:ln>
            <a:noFill/>
          </a:ln>
        </p:spPr>
        <p:txBody>
          <a:bodyPr anchorCtr="0" anchor="t" bIns="45700" lIns="91425" spcFirstLastPara="1" rIns="91425" wrap="square" tIns="45700">
            <a:normAutofit fontScale="92500" lnSpcReduction="10000"/>
          </a:bodyPr>
          <a:lstStyle/>
          <a:p>
            <a:pPr indent="-328453" lvl="0" marL="457200" marR="0" rtl="0" algn="l">
              <a:lnSpc>
                <a:spcPct val="100000"/>
              </a:lnSpc>
              <a:spcBef>
                <a:spcPts val="0"/>
              </a:spcBef>
              <a:spcAft>
                <a:spcPts val="0"/>
              </a:spcAft>
              <a:buClr>
                <a:srgbClr val="292929"/>
              </a:buClr>
              <a:buSzPct val="100000"/>
              <a:buChar char="-"/>
            </a:pPr>
            <a:r>
              <a:rPr lang="en-US" sz="1700">
                <a:solidFill>
                  <a:srgbClr val="292929"/>
                </a:solidFill>
              </a:rPr>
              <a:t>The success rate at a launch site improves as the number of flights increases, with early flights often failing. Increased experience leads to higher success rates.</a:t>
            </a:r>
            <a:endParaRPr sz="1700">
              <a:solidFill>
                <a:srgbClr val="292929"/>
              </a:solidFill>
            </a:endParaRPr>
          </a:p>
          <a:p>
            <a:pPr indent="0" lvl="0" marL="457200" marR="0" rtl="0" algn="l">
              <a:lnSpc>
                <a:spcPct val="100000"/>
              </a:lnSpc>
              <a:spcBef>
                <a:spcPts val="0"/>
              </a:spcBef>
              <a:spcAft>
                <a:spcPts val="0"/>
              </a:spcAft>
              <a:buNone/>
            </a:pPr>
            <a:r>
              <a:rPr lang="en-US" sz="1700">
                <a:solidFill>
                  <a:srgbClr val="292929"/>
                </a:solidFill>
              </a:rPr>
              <a:t>From 2010 to 2013, all landings failed, resulting in a 0% success rate during that period.</a:t>
            </a:r>
            <a:endParaRPr sz="1700">
              <a:solidFill>
                <a:srgbClr val="292929"/>
              </a:solidFill>
            </a:endParaRPr>
          </a:p>
          <a:p>
            <a:pPr indent="0" lvl="0" marL="457200" marR="0" rtl="0" algn="l">
              <a:lnSpc>
                <a:spcPct val="100000"/>
              </a:lnSpc>
              <a:spcBef>
                <a:spcPts val="0"/>
              </a:spcBef>
              <a:spcAft>
                <a:spcPts val="0"/>
              </a:spcAft>
              <a:buNone/>
            </a:pPr>
            <a:r>
              <a:rPr lang="en-US" sz="1700">
                <a:solidFill>
                  <a:srgbClr val="292929"/>
                </a:solidFill>
              </a:rPr>
              <a:t>Post-2013, the success rate generally trended upwards, although there were minor declines in 2018 and 2020.</a:t>
            </a:r>
            <a:endParaRPr sz="1700">
              <a:solidFill>
                <a:srgbClr val="292929"/>
              </a:solidFill>
            </a:endParaRPr>
          </a:p>
          <a:p>
            <a:pPr indent="0" lvl="0" marL="457200" marR="0" rtl="0" algn="l">
              <a:lnSpc>
                <a:spcPct val="100000"/>
              </a:lnSpc>
              <a:spcBef>
                <a:spcPts val="0"/>
              </a:spcBef>
              <a:spcAft>
                <a:spcPts val="0"/>
              </a:spcAft>
              <a:buNone/>
            </a:pPr>
            <a:r>
              <a:rPr lang="en-US" sz="1700">
                <a:solidFill>
                  <a:srgbClr val="292929"/>
                </a:solidFill>
              </a:rPr>
              <a:t>Since 2016, the likelihood of a successful landing has consistently exceeded 50%.</a:t>
            </a:r>
            <a:endParaRPr sz="1700">
              <a:solidFill>
                <a:srgbClr val="292929"/>
              </a:solidFill>
            </a:endParaRPr>
          </a:p>
          <a:p>
            <a:pPr indent="-188753" lvl="0" marL="228600" marR="0" rtl="0" algn="l">
              <a:lnSpc>
                <a:spcPct val="100000"/>
              </a:lnSpc>
              <a:spcBef>
                <a:spcPts val="1400"/>
              </a:spcBef>
              <a:spcAft>
                <a:spcPts val="0"/>
              </a:spcAft>
              <a:buClr>
                <a:srgbClr val="292929"/>
              </a:buClr>
              <a:buSzPct val="100000"/>
              <a:buFont typeface="Arial"/>
              <a:buChar char="•"/>
            </a:pPr>
            <a:r>
              <a:rPr lang="en-US" sz="1700">
                <a:solidFill>
                  <a:srgbClr val="292929"/>
                </a:solidFill>
              </a:rPr>
              <a:t>The orbit types ES-L1, GEO, HEO, and SSO all have a perfect success rate of 100%.|</a:t>
            </a:r>
            <a:br>
              <a:rPr lang="en-US" sz="1700">
                <a:solidFill>
                  <a:srgbClr val="292929"/>
                </a:solidFill>
              </a:rPr>
            </a:br>
            <a:r>
              <a:rPr lang="en-US" sz="1700">
                <a:solidFill>
                  <a:srgbClr val="292929"/>
                </a:solidFill>
              </a:rPr>
              <a:t>The 100% success rate for GEO, HEO, and ES-L1 orbits is due to having only one flight each into these orbits.</a:t>
            </a:r>
            <a:br>
              <a:rPr lang="en-US" sz="1700">
                <a:solidFill>
                  <a:srgbClr val="292929"/>
                </a:solidFill>
              </a:rPr>
            </a:br>
            <a:r>
              <a:rPr lang="en-US" sz="1700">
                <a:solidFill>
                  <a:srgbClr val="292929"/>
                </a:solidFill>
              </a:rPr>
              <a:t>The 100% success rate for SSO is particularly notable, with five successful flights.</a:t>
            </a:r>
            <a:br>
              <a:rPr lang="en-US" sz="1700">
                <a:solidFill>
                  <a:srgbClr val="292929"/>
                </a:solidFill>
              </a:rPr>
            </a:br>
            <a:r>
              <a:rPr lang="en-US" sz="1700">
                <a:solidFill>
                  <a:srgbClr val="292929"/>
                </a:solidFill>
              </a:rPr>
              <a:t>The orbit types PO, ISS, and LEO demonstrate higher success rates with heavier payloads.</a:t>
            </a:r>
            <a:br>
              <a:rPr lang="en-US" sz="1700">
                <a:solidFill>
                  <a:srgbClr val="292929"/>
                </a:solidFill>
              </a:rPr>
            </a:br>
            <a:r>
              <a:rPr lang="en-US" sz="1700">
                <a:solidFill>
                  <a:srgbClr val="292929"/>
                </a:solidFill>
              </a:rPr>
              <a:t>VLEO (Very Low Earth Orbit) launches also involve heavier payloads, which aligns with expectations.</a:t>
            </a:r>
            <a:endParaRPr sz="1700">
              <a:solidFill>
                <a:srgbClr val="292929"/>
              </a:solidFill>
            </a:endParaRPr>
          </a:p>
          <a:p>
            <a:pPr indent="-188753" lvl="0" marL="228600" marR="0" rtl="0" algn="l">
              <a:lnSpc>
                <a:spcPct val="100000"/>
              </a:lnSpc>
              <a:spcBef>
                <a:spcPts val="1400"/>
              </a:spcBef>
              <a:spcAft>
                <a:spcPts val="0"/>
              </a:spcAft>
              <a:buClr>
                <a:srgbClr val="292929"/>
              </a:buClr>
              <a:buSzPct val="100000"/>
              <a:buFont typeface="Arial"/>
              <a:buChar char="•"/>
            </a:pPr>
            <a:r>
              <a:rPr lang="en-US" sz="1700"/>
              <a:t>Launch site KSC LC-39 A achieved the highest number of successful launches, accounting for 41.7% of all successful launches. It also boasted the highest success rate, with 76.9% of its launches being successful.</a:t>
            </a:r>
            <a:endParaRPr sz="1700"/>
          </a:p>
          <a:p>
            <a:pPr indent="-188753" lvl="0" marL="228600" marR="0" rtl="0" algn="l">
              <a:lnSpc>
                <a:spcPct val="100000"/>
              </a:lnSpc>
              <a:spcBef>
                <a:spcPts val="1400"/>
              </a:spcBef>
              <a:spcAft>
                <a:spcPts val="0"/>
              </a:spcAft>
              <a:buClr>
                <a:srgbClr val="292929"/>
              </a:buClr>
              <a:buSzPct val="100000"/>
              <a:buFont typeface="Arial"/>
              <a:buChar char="•"/>
            </a:pPr>
            <a:r>
              <a:rPr lang="en-US" sz="1700"/>
              <a:t>The success rate for large payloads (over 4000kg) is lower compared to lighter payloads.</a:t>
            </a:r>
            <a:endParaRPr sz="1700"/>
          </a:p>
          <a:p>
            <a:pPr indent="-188753" lvl="0" marL="228600" marR="0" rtl="0" algn="l">
              <a:lnSpc>
                <a:spcPct val="100000"/>
              </a:lnSpc>
              <a:spcBef>
                <a:spcPts val="1400"/>
              </a:spcBef>
              <a:spcAft>
                <a:spcPts val="0"/>
              </a:spcAft>
              <a:buClr>
                <a:srgbClr val="292929"/>
              </a:buClr>
              <a:buSzPct val="100000"/>
              <a:buFont typeface="Arial"/>
              <a:buChar char="•"/>
            </a:pPr>
            <a:r>
              <a:rPr lang="en-US" sz="1700"/>
              <a:t>The Decision Tree model is the top-performing classification model, achieving an accuracy of 94.44%.</a:t>
            </a:r>
            <a:endParaRPr sz="1700"/>
          </a:p>
          <a:p>
            <a:pPr indent="0" lvl="0" marL="0" marR="0" rtl="0" algn="l">
              <a:lnSpc>
                <a:spcPct val="100000"/>
              </a:lnSpc>
              <a:spcBef>
                <a:spcPts val="1400"/>
              </a:spcBef>
              <a:spcAft>
                <a:spcPts val="0"/>
              </a:spcAft>
              <a:buNone/>
            </a:pPr>
            <a:r>
              <a:t/>
            </a:r>
            <a:endParaRPr/>
          </a:p>
        </p:txBody>
      </p:sp>
      <p:sp>
        <p:nvSpPr>
          <p:cNvPr id="487" name="Google Shape;487;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1" name="Shape 491"/>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34028" y="135728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228600" lvl="0" marL="228600" marR="0" rtl="0" algn="l">
              <a:lnSpc>
                <a:spcPct val="120000"/>
              </a:lnSpc>
              <a:spcBef>
                <a:spcPts val="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chemeClr val="dk1"/>
              </a:buClr>
              <a:buSzPct val="100000"/>
              <a:buFont typeface="Arial"/>
              <a:buChar char="•"/>
            </a:pPr>
            <a:r>
              <a:rPr b="0" i="0" lang="en-US" sz="8000" u="none" cap="none" strike="noStrike">
                <a:solidFill>
                  <a:schemeClr val="dk1"/>
                </a:solidFill>
                <a:latin typeface="IBM Plex Mono"/>
                <a:ea typeface="IBM Plex Mono"/>
                <a:cs typeface="IBM Plex Mono"/>
                <a:sym typeface="IBM Plex Mono"/>
              </a:rPr>
              <a:t>Making GET requests to the SpaceX REST API</a:t>
            </a:r>
            <a:endParaRPr/>
          </a:p>
          <a:p>
            <a:pPr indent="-228600" lvl="1" marL="685800" marR="0" rtl="0" algn="l">
              <a:lnSpc>
                <a:spcPct val="120000"/>
              </a:lnSpc>
              <a:spcBef>
                <a:spcPts val="1400"/>
              </a:spcBef>
              <a:spcAft>
                <a:spcPts val="0"/>
              </a:spcAft>
              <a:buClr>
                <a:schemeClr val="dk1"/>
              </a:buClr>
              <a:buSzPct val="100000"/>
              <a:buFont typeface="Arial"/>
              <a:buChar char="•"/>
            </a:pPr>
            <a:r>
              <a:rPr b="0" i="0" lang="en-US" sz="8000" u="none" cap="none" strike="noStrike">
                <a:solidFill>
                  <a:schemeClr val="dk1"/>
                </a:solidFill>
                <a:latin typeface="IBM Plex Mono"/>
                <a:ea typeface="IBM Plex Mono"/>
                <a:cs typeface="IBM Plex Mono"/>
                <a:sym typeface="IBM Plex Mono"/>
              </a:rPr>
              <a:t>Web Scraping</a:t>
            </a:r>
            <a:r>
              <a:rPr b="0" i="0" lang="en-US" sz="9600" u="none" cap="none" strike="noStrike">
                <a:solidFill>
                  <a:schemeClr val="dk1"/>
                </a:solidFill>
                <a:latin typeface="IBM Plex Mono"/>
                <a:ea typeface="IBM Plex Mono"/>
                <a:cs typeface="IBM Plex Mono"/>
                <a:sym typeface="IBM Plex Mono"/>
              </a:rPr>
              <a:t> </a:t>
            </a:r>
            <a:r>
              <a:rPr b="0" i="0" lang="en-US" sz="7600" u="none" cap="none" strike="noStrike">
                <a:solidFill>
                  <a:srgbClr val="757070"/>
                </a:solidFill>
                <a:latin typeface="Arial"/>
                <a:ea typeface="Arial"/>
                <a:cs typeface="Arial"/>
                <a:sym typeface="Arial"/>
              </a:rPr>
              <a:t>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chemeClr val="dk1"/>
              </a:buClr>
              <a:buSzPct val="100000"/>
              <a:buFont typeface="Arial"/>
              <a:buChar char="•"/>
            </a:pPr>
            <a:r>
              <a:rPr b="0" i="0" lang="en-US" sz="8000" u="none" cap="none" strike="noStrike">
                <a:solidFill>
                  <a:schemeClr val="dk1"/>
                </a:solidFill>
                <a:latin typeface="IBM Plex Mono"/>
                <a:ea typeface="IBM Plex Mono"/>
                <a:cs typeface="IBM Plex Mono"/>
                <a:sym typeface="IBM Plex Mono"/>
              </a:rPr>
              <a:t>Using the .fillna() method to remove NaN values</a:t>
            </a:r>
            <a:endParaRPr b="0" i="0" sz="9600" u="none" cap="none" strike="noStrike">
              <a:solidFill>
                <a:schemeClr val="dk1"/>
              </a:solidFill>
              <a:latin typeface="IBM Plex Mono"/>
              <a:ea typeface="IBM Plex Mono"/>
              <a:cs typeface="IBM Plex Mono"/>
              <a:sym typeface="IBM Plex Mono"/>
            </a:endParaRPr>
          </a:p>
          <a:p>
            <a:pPr indent="-228600" lvl="1" marL="685800" marR="0" rtl="0" algn="l">
              <a:lnSpc>
                <a:spcPct val="120000"/>
              </a:lnSpc>
              <a:spcBef>
                <a:spcPts val="1400"/>
              </a:spcBef>
              <a:spcAft>
                <a:spcPts val="0"/>
              </a:spcAft>
              <a:buClr>
                <a:schemeClr val="dk1"/>
              </a:buClr>
              <a:buSzPct val="100000"/>
              <a:buFont typeface="Arial"/>
              <a:buChar char="•"/>
            </a:pPr>
            <a:r>
              <a:rPr b="0" i="0" lang="en-US" sz="8000" u="none" cap="none" strike="noStrike">
                <a:solidFill>
                  <a:schemeClr val="dk1"/>
                </a:solidFill>
                <a:latin typeface="IBM Plex Mono"/>
                <a:ea typeface="IBM Plex Mono"/>
                <a:cs typeface="IBM Plex Mono"/>
                <a:sym typeface="IBM Plex Mono"/>
              </a:rPr>
              <a:t>Using the .value_counts() method to determine the following: Number of launches on each site, number and frequency of mission outcomes per orbit type, frequency of each orbit</a:t>
            </a:r>
            <a:endParaRPr/>
          </a:p>
          <a:p>
            <a:pPr indent="-228600" lvl="1" marL="685800" marR="0" rtl="0" algn="l">
              <a:lnSpc>
                <a:spcPct val="120000"/>
              </a:lnSpc>
              <a:spcBef>
                <a:spcPts val="1400"/>
              </a:spcBef>
              <a:spcAft>
                <a:spcPts val="0"/>
              </a:spcAft>
              <a:buClr>
                <a:schemeClr val="dk1"/>
              </a:buClr>
              <a:buSzPct val="100000"/>
              <a:buFont typeface="Arial"/>
              <a:buChar char="•"/>
            </a:pPr>
            <a:r>
              <a:rPr b="0" i="0" lang="en-US" sz="8000" u="none" cap="none" strike="noStrike">
                <a:solidFill>
                  <a:schemeClr val="dk1"/>
                </a:solidFill>
                <a:latin typeface="IBM Plex Mono"/>
                <a:ea typeface="IBM Plex Mono"/>
                <a:cs typeface="IBM Plex Mono"/>
                <a:sym typeface="IBM Plex Mono"/>
              </a:rPr>
              <a:t>Create an outcome of 0 when booster did not land successfully and an outcome of 1 when booster did land successfully</a:t>
            </a:r>
            <a:endParaRPr b="0" i="0" sz="8800" u="none" cap="none" strike="noStrike">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 name="Google Shape;130;p7"/>
          <p:cNvSpPr txBox="1"/>
          <p:nvPr/>
        </p:nvSpPr>
        <p:spPr>
          <a:xfrm>
            <a:off x="570214" y="1255688"/>
            <a:ext cx="11051572" cy="5500711"/>
          </a:xfrm>
          <a:prstGeom prst="rect">
            <a:avLst/>
          </a:prstGeom>
          <a:noFill/>
          <a:ln>
            <a:noFill/>
          </a:ln>
        </p:spPr>
        <p:txBody>
          <a:bodyPr anchorCtr="0" anchor="t" bIns="45700" lIns="91425" spcFirstLastPara="1" rIns="91425" wrap="square" tIns="45700">
            <a:normAutofit fontScale="25000" lnSpcReduction="20000"/>
          </a:bodyPr>
          <a:lstStyle/>
          <a:p>
            <a:pPr indent="-228600" lvl="0" marL="228600" marR="0" rtl="0" algn="l">
              <a:lnSpc>
                <a:spcPct val="120000"/>
              </a:lnSpc>
              <a:spcBef>
                <a:spcPts val="0"/>
              </a:spcBef>
              <a:spcAft>
                <a:spcPts val="0"/>
              </a:spcAft>
              <a:buClr>
                <a:srgbClr val="292929"/>
              </a:buClr>
              <a:buSzPct val="100000"/>
              <a:buFont typeface="Arial"/>
              <a:buChar char="•"/>
            </a:pPr>
            <a:r>
              <a:rPr lang="en-US" sz="8000">
                <a:solidFill>
                  <a:srgbClr val="292929"/>
                </a:solidFill>
                <a:latin typeface="Arial"/>
                <a:ea typeface="Arial"/>
                <a:cs typeface="Arial"/>
                <a:sym typeface="Arial"/>
              </a:rPr>
              <a:t>Exploratory Data Analysis</a:t>
            </a:r>
            <a:endParaRPr/>
          </a:p>
          <a:p>
            <a:pPr indent="-228600" lvl="1" marL="685800" marR="0" rtl="0" algn="l">
              <a:lnSpc>
                <a:spcPct val="120000"/>
              </a:lnSpc>
              <a:spcBef>
                <a:spcPts val="1400"/>
              </a:spcBef>
              <a:spcAft>
                <a:spcPts val="0"/>
              </a:spcAft>
              <a:buClr>
                <a:schemeClr val="dk1"/>
              </a:buClr>
              <a:buSzPct val="100000"/>
              <a:buFont typeface="Arial"/>
              <a:buChar char="•"/>
            </a:pPr>
            <a:r>
              <a:rPr b="0" i="0" lang="en-US" sz="7200" u="none" cap="none" strike="noStrike">
                <a:solidFill>
                  <a:schemeClr val="dk1"/>
                </a:solidFill>
                <a:latin typeface="IBM Plex Mono"/>
                <a:ea typeface="IBM Plex Mono"/>
                <a:cs typeface="IBM Plex Mono"/>
                <a:sym typeface="IBM Plex Mono"/>
              </a:rPr>
              <a:t>Using sql to manipulate and query SpaceX dataset</a:t>
            </a:r>
            <a:endParaRPr/>
          </a:p>
          <a:p>
            <a:pPr indent="-228600" lvl="1" marL="685800" marR="0" rtl="0" algn="l">
              <a:lnSpc>
                <a:spcPct val="120000"/>
              </a:lnSpc>
              <a:spcBef>
                <a:spcPts val="1400"/>
              </a:spcBef>
              <a:spcAft>
                <a:spcPts val="0"/>
              </a:spcAft>
              <a:buClr>
                <a:schemeClr val="dk1"/>
              </a:buClr>
              <a:buSzPct val="100000"/>
              <a:buFont typeface="Arial"/>
              <a:buChar char="•"/>
            </a:pPr>
            <a:r>
              <a:rPr b="0" i="0" lang="en-US" sz="7200" u="none" cap="none" strike="noStrike">
                <a:solidFill>
                  <a:schemeClr val="dk1"/>
                </a:solidFill>
                <a:latin typeface="IBM Plex Mono"/>
                <a:ea typeface="IBM Plex Mono"/>
                <a:cs typeface="IBM Plex Mono"/>
                <a:sym typeface="IBM Plex Mono"/>
              </a:rPr>
              <a:t>For visualization of statistical graphs, Matplotlib and Pandas was used for pattern and relationship detection</a:t>
            </a:r>
            <a:endParaRPr b="0" i="0" sz="7200" u="none" cap="none" strike="noStrike">
              <a:solidFill>
                <a:srgbClr val="757070"/>
              </a:solidFill>
              <a:latin typeface="Arial"/>
              <a:ea typeface="Arial"/>
              <a:cs typeface="Arial"/>
              <a:sym typeface="Arial"/>
            </a:endParaRPr>
          </a:p>
          <a:p>
            <a:pPr indent="-228600" lvl="0" marL="228600" marR="0" rtl="0" algn="l">
              <a:lnSpc>
                <a:spcPct val="120000"/>
              </a:lnSpc>
              <a:spcBef>
                <a:spcPts val="1400"/>
              </a:spcBef>
              <a:spcAft>
                <a:spcPts val="0"/>
              </a:spcAft>
              <a:buClr>
                <a:srgbClr val="292929"/>
              </a:buClr>
              <a:buSzPct val="100000"/>
              <a:buFont typeface="Arial"/>
              <a:buChar char="•"/>
            </a:pPr>
            <a:r>
              <a:rPr lang="en-US" sz="8000">
                <a:solidFill>
                  <a:srgbClr val="292929"/>
                </a:solidFill>
                <a:latin typeface="Arial"/>
                <a:ea typeface="Arial"/>
                <a:cs typeface="Arial"/>
                <a:sym typeface="Arial"/>
              </a:rPr>
              <a:t>Interactive Visual Analytics</a:t>
            </a:r>
            <a:endParaRPr/>
          </a:p>
          <a:p>
            <a:pPr indent="-228600" lvl="1" marL="685800" marR="0" rtl="0" algn="l">
              <a:lnSpc>
                <a:spcPct val="120000"/>
              </a:lnSpc>
              <a:spcBef>
                <a:spcPts val="1400"/>
              </a:spcBef>
              <a:spcAft>
                <a:spcPts val="0"/>
              </a:spcAft>
              <a:buClr>
                <a:schemeClr val="dk1"/>
              </a:buClr>
              <a:buSzPct val="100000"/>
              <a:buFont typeface="Arial"/>
              <a:buChar char="•"/>
            </a:pPr>
            <a:r>
              <a:rPr b="0" i="0" lang="en-US" sz="7200" u="none" cap="none" strike="noStrike">
                <a:solidFill>
                  <a:schemeClr val="dk1"/>
                </a:solidFill>
                <a:latin typeface="IBM Plex Mono"/>
                <a:ea typeface="IBM Plex Mono"/>
                <a:cs typeface="IBM Plex Mono"/>
                <a:sym typeface="IBM Plex Mono"/>
              </a:rPr>
              <a:t>Analyzed geospatial data using Folium and created interactive dashboard using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000">
                <a:solidFill>
                  <a:srgbClr val="292929"/>
                </a:solidFill>
                <a:latin typeface="Arial"/>
                <a:ea typeface="Arial"/>
                <a:cs typeface="Arial"/>
                <a:sym typeface="Arial"/>
              </a:rPr>
              <a:t>Data Modelling and Evaluation</a:t>
            </a:r>
            <a:endParaRPr/>
          </a:p>
          <a:p>
            <a:pPr indent="-228600" lvl="1" marL="685800" marR="0" rtl="0" algn="l">
              <a:lnSpc>
                <a:spcPct val="120000"/>
              </a:lnSpc>
              <a:spcBef>
                <a:spcPts val="1400"/>
              </a:spcBef>
              <a:spcAft>
                <a:spcPts val="0"/>
              </a:spcAft>
              <a:buClr>
                <a:schemeClr val="dk1"/>
              </a:buClr>
              <a:buSzPct val="100000"/>
              <a:buFont typeface="Arial"/>
              <a:buChar char="•"/>
            </a:pPr>
            <a:r>
              <a:rPr b="0" i="0" lang="en-US" sz="7200" u="none" cap="none" strike="noStrike">
                <a:solidFill>
                  <a:schemeClr val="dk1"/>
                </a:solidFill>
                <a:latin typeface="IBM Plex Mono"/>
                <a:ea typeface="IBM Plex Mono"/>
                <a:cs typeface="IBM Plex Mono"/>
                <a:sym typeface="IBM Plex Mono"/>
              </a:rPr>
              <a:t>The dataset was preprocessed and standardized using Scikit-Learn library</a:t>
            </a:r>
            <a:endParaRPr/>
          </a:p>
          <a:p>
            <a:pPr indent="-228600" lvl="1" marL="685800" marR="0" rtl="0" algn="l">
              <a:lnSpc>
                <a:spcPct val="120000"/>
              </a:lnSpc>
              <a:spcBef>
                <a:spcPts val="1400"/>
              </a:spcBef>
              <a:spcAft>
                <a:spcPts val="0"/>
              </a:spcAft>
              <a:buClr>
                <a:schemeClr val="dk1"/>
              </a:buClr>
              <a:buSzPct val="100000"/>
              <a:buFont typeface="Arial"/>
              <a:buChar char="•"/>
            </a:pPr>
            <a:r>
              <a:rPr b="0" i="0" lang="en-US" sz="7200" u="none" cap="none" strike="noStrike">
                <a:solidFill>
                  <a:schemeClr val="dk1"/>
                </a:solidFill>
                <a:latin typeface="IBM Plex Mono"/>
                <a:ea typeface="IBM Plex Mono"/>
                <a:cs typeface="IBM Plex Mono"/>
                <a:sym typeface="IBM Plex Mono"/>
              </a:rPr>
              <a:t>The dataset was split into a test set, train set and validation set</a:t>
            </a:r>
            <a:endParaRPr/>
          </a:p>
          <a:p>
            <a:pPr indent="-228600" lvl="1" marL="685800" marR="0" rtl="0" algn="l">
              <a:lnSpc>
                <a:spcPct val="120000"/>
              </a:lnSpc>
              <a:spcBef>
                <a:spcPts val="1400"/>
              </a:spcBef>
              <a:spcAft>
                <a:spcPts val="0"/>
              </a:spcAft>
              <a:buClr>
                <a:schemeClr val="dk1"/>
              </a:buClr>
              <a:buSzPct val="100000"/>
              <a:buFont typeface="Arial"/>
              <a:buChar char="•"/>
            </a:pPr>
            <a:r>
              <a:rPr b="0" i="0" lang="en-US" sz="7200" u="none" cap="none" strike="noStrike">
                <a:solidFill>
                  <a:schemeClr val="dk1"/>
                </a:solidFill>
                <a:latin typeface="IBM Plex Mono"/>
                <a:ea typeface="IBM Plex Mono"/>
                <a:cs typeface="IBM Plex Mono"/>
                <a:sym typeface="IBM Plex Mono"/>
              </a:rPr>
              <a:t>4 models were used and the best hyperparameters for each model was determined using the GridSearch with Cross validation algorithm</a:t>
            </a:r>
            <a:endParaRPr/>
          </a:p>
          <a:p>
            <a:pPr indent="-228600" lvl="1" marL="685800" marR="0" rtl="0" algn="l">
              <a:lnSpc>
                <a:spcPct val="120000"/>
              </a:lnSpc>
              <a:spcBef>
                <a:spcPts val="1400"/>
              </a:spcBef>
              <a:spcAft>
                <a:spcPts val="0"/>
              </a:spcAft>
              <a:buClr>
                <a:schemeClr val="dk1"/>
              </a:buClr>
              <a:buSzPct val="100000"/>
              <a:buFont typeface="Arial"/>
              <a:buChar char="•"/>
            </a:pPr>
            <a:r>
              <a:rPr b="0" i="0" lang="en-US" sz="7200" u="none" cap="none" strike="noStrike">
                <a:solidFill>
                  <a:schemeClr val="dk1"/>
                </a:solidFill>
                <a:latin typeface="IBM Plex Mono"/>
                <a:ea typeface="IBM Plex Mono"/>
                <a:cs typeface="IBM Plex Mono"/>
                <a:sym typeface="IBM Plex Mono"/>
              </a:rPr>
              <a:t>The different models were trained, a confusion matrix for each model was plotted and the accuracy score of each model was calculated to determine the best performing model</a:t>
            </a:r>
            <a:endParaRPr/>
          </a:p>
          <a:p>
            <a:pPr indent="0" lvl="1" marL="457200" marR="0" rtl="0" algn="l">
              <a:lnSpc>
                <a:spcPct val="120000"/>
              </a:lnSpc>
              <a:spcBef>
                <a:spcPts val="1400"/>
              </a:spcBef>
              <a:spcAft>
                <a:spcPts val="0"/>
              </a:spcAft>
              <a:buClr>
                <a:srgbClr val="0070C0"/>
              </a:buClr>
              <a:buSzPct val="100000"/>
              <a:buFont typeface="Arial"/>
              <a:buNone/>
            </a:pPr>
            <a:r>
              <a:t/>
            </a:r>
            <a:endParaRPr b="0" i="0" sz="8000" u="none" cap="none" strike="noStrike">
              <a:solidFill>
                <a:schemeClr val="dk1"/>
              </a:solidFill>
              <a:latin typeface="IBM Plex Mono"/>
              <a:ea typeface="IBM Plex Mono"/>
              <a:cs typeface="IBM Plex Mono"/>
              <a:sym typeface="IBM Plex Mono"/>
            </a:endParaRPr>
          </a:p>
          <a:p>
            <a:pPr indent="0" lvl="1" marL="457200" marR="0" rtl="0" algn="l">
              <a:lnSpc>
                <a:spcPct val="120000"/>
              </a:lnSpc>
              <a:spcBef>
                <a:spcPts val="1400"/>
              </a:spcBef>
              <a:spcAft>
                <a:spcPts val="0"/>
              </a:spcAft>
              <a:buClr>
                <a:srgbClr val="0070C0"/>
              </a:buClr>
              <a:buSzPct val="100000"/>
              <a:buFont typeface="Arial"/>
              <a:buNone/>
            </a:pPr>
            <a:r>
              <a:t/>
            </a:r>
            <a:endParaRPr b="0" i="0" sz="8000" u="none" cap="none" strike="noStrike">
              <a:solidFill>
                <a:schemeClr val="dk1"/>
              </a:solidFill>
              <a:latin typeface="IBM Plex Mono"/>
              <a:ea typeface="IBM Plex Mono"/>
              <a:cs typeface="IBM Plex Mono"/>
              <a:sym typeface="IBM Plex Mono"/>
            </a:endParaRPr>
          </a:p>
          <a:p>
            <a:pPr indent="-107950" lvl="1" marL="685800" marR="0" rtl="0" algn="l">
              <a:lnSpc>
                <a:spcPct val="120000"/>
              </a:lnSpc>
              <a:spcBef>
                <a:spcPts val="1400"/>
              </a:spcBef>
              <a:spcAft>
                <a:spcPts val="0"/>
              </a:spcAft>
              <a:buClr>
                <a:srgbClr val="0070C0"/>
              </a:buClr>
              <a:buSzPct val="100000"/>
              <a:buFont typeface="Arial"/>
              <a:buNone/>
            </a:pPr>
            <a:r>
              <a:t/>
            </a:r>
            <a:endParaRPr b="0" i="0" sz="7600" u="none" cap="none" strike="noStrike">
              <a:solidFill>
                <a:srgbClr val="757070"/>
              </a:solidFill>
              <a:latin typeface="Arial"/>
              <a:ea typeface="Arial"/>
              <a:cs typeface="Arial"/>
              <a:sym typeface="Arial"/>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31" name="Google Shape;131;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 (continued)</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7" name="Google Shape;137;p8"/>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Data for the Space X launches were collected using 2 main methods: Rest API and Web Scraping. </a:t>
            </a:r>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data after being fetched from the Rest API were put in a Pandas Dataframe for further analysis</a:t>
            </a:r>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other part of the dataset was obtained through web scraping and then the returned data was parse to extract data from tables present in the html page.</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8" name="Google Shape;138;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9"/>
          <p:cNvSpPr txBox="1"/>
          <p:nvPr>
            <p:ph idx="1" type="body"/>
          </p:nvPr>
        </p:nvSpPr>
        <p:spPr>
          <a:xfrm>
            <a:off x="449262" y="1467486"/>
            <a:ext cx="5768658" cy="5075554"/>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p:txBody>
      </p:sp>
      <p:sp>
        <p:nvSpPr>
          <p:cNvPr id="145" name="Google Shape;145;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sp>
        <p:nvSpPr>
          <p:cNvPr id="146" name="Google Shape;146;p9"/>
          <p:cNvSpPr txBox="1"/>
          <p:nvPr/>
        </p:nvSpPr>
        <p:spPr>
          <a:xfrm>
            <a:off x="747541" y="1619736"/>
            <a:ext cx="508000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 GET request was made to SpaceX REST API. The response was then converted to a json file which was then imported into a Pandas DataFrame</a:t>
            </a:r>
            <a:endParaRPr sz="1400">
              <a:solidFill>
                <a:schemeClr val="dk1"/>
              </a:solidFill>
              <a:latin typeface="Calibri"/>
              <a:ea typeface="Calibri"/>
              <a:cs typeface="Calibri"/>
              <a:sym typeface="Calibri"/>
            </a:endParaRPr>
          </a:p>
        </p:txBody>
      </p:sp>
      <p:sp>
        <p:nvSpPr>
          <p:cNvPr id="147" name="Google Shape;147;p9"/>
          <p:cNvSpPr/>
          <p:nvPr/>
        </p:nvSpPr>
        <p:spPr>
          <a:xfrm>
            <a:off x="741143" y="1606969"/>
            <a:ext cx="4699000" cy="784830"/>
          </a:xfrm>
          <a:prstGeom prst="rect">
            <a:avLst/>
          </a:prstGeom>
          <a:no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9"/>
          <p:cNvSpPr/>
          <p:nvPr/>
        </p:nvSpPr>
        <p:spPr>
          <a:xfrm>
            <a:off x="741142" y="2573462"/>
            <a:ext cx="4699000" cy="844201"/>
          </a:xfrm>
          <a:prstGeom prst="rect">
            <a:avLst/>
          </a:prstGeom>
          <a:no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9"/>
          <p:cNvSpPr txBox="1"/>
          <p:nvPr/>
        </p:nvSpPr>
        <p:spPr>
          <a:xfrm>
            <a:off x="850864" y="2543138"/>
            <a:ext cx="478028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The data was then processed to obtain the relevant features such as rocket, payloads, lauchpad and so on. The dates were displayed in the correct format</a:t>
            </a:r>
            <a:endParaRPr/>
          </a:p>
        </p:txBody>
      </p:sp>
      <p:sp>
        <p:nvSpPr>
          <p:cNvPr id="150" name="Google Shape;150;p9"/>
          <p:cNvSpPr/>
          <p:nvPr/>
        </p:nvSpPr>
        <p:spPr>
          <a:xfrm>
            <a:off x="702197" y="3658691"/>
            <a:ext cx="4737945" cy="1081985"/>
          </a:xfrm>
          <a:prstGeom prst="rect">
            <a:avLst/>
          </a:prstGeom>
          <a:no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9"/>
          <p:cNvSpPr txBox="1"/>
          <p:nvPr/>
        </p:nvSpPr>
        <p:spPr>
          <a:xfrm>
            <a:off x="809722" y="3722724"/>
            <a:ext cx="456184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For each feature, a list was created and defined functions were called to map the relevant features to the lists. These lists were then used to construct a dictionary that had keys matching the list of features</a:t>
            </a:r>
            <a:endParaRPr/>
          </a:p>
        </p:txBody>
      </p:sp>
      <p:sp>
        <p:nvSpPr>
          <p:cNvPr id="152" name="Google Shape;152;p9"/>
          <p:cNvSpPr/>
          <p:nvPr/>
        </p:nvSpPr>
        <p:spPr>
          <a:xfrm>
            <a:off x="801316" y="4998420"/>
            <a:ext cx="4780280" cy="913170"/>
          </a:xfrm>
          <a:prstGeom prst="rect">
            <a:avLst/>
          </a:prstGeom>
          <a:no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 name="Google Shape;153;p9"/>
          <p:cNvSpPr txBox="1"/>
          <p:nvPr/>
        </p:nvSpPr>
        <p:spPr>
          <a:xfrm>
            <a:off x="850864" y="4978554"/>
            <a:ext cx="4626023"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This dictionary was then converted to a Pandas Dataframe to store the final dataset. The dataframe was then filtered out to incorporate only Falcon 9 Launches</a:t>
            </a:r>
            <a:endParaRPr/>
          </a:p>
        </p:txBody>
      </p:sp>
      <p:sp>
        <p:nvSpPr>
          <p:cNvPr id="154" name="Google Shape;154;p9"/>
          <p:cNvSpPr txBox="1"/>
          <p:nvPr/>
        </p:nvSpPr>
        <p:spPr>
          <a:xfrm>
            <a:off x="6300311" y="1467486"/>
            <a:ext cx="5768658" cy="5075554"/>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p:txBody>
      </p:sp>
      <p:pic>
        <p:nvPicPr>
          <p:cNvPr id="155" name="Google Shape;155;p9"/>
          <p:cNvPicPr preferRelativeResize="0"/>
          <p:nvPr/>
        </p:nvPicPr>
        <p:blipFill rotWithShape="1">
          <a:blip r:embed="rId4">
            <a:alphaModFix/>
          </a:blip>
          <a:srcRect b="0" l="0" r="0" t="0"/>
          <a:stretch/>
        </p:blipFill>
        <p:spPr>
          <a:xfrm>
            <a:off x="6749828" y="1503728"/>
            <a:ext cx="4535783" cy="544900"/>
          </a:xfrm>
          <a:prstGeom prst="rect">
            <a:avLst/>
          </a:prstGeom>
          <a:noFill/>
          <a:ln>
            <a:noFill/>
          </a:ln>
        </p:spPr>
      </p:pic>
      <p:pic>
        <p:nvPicPr>
          <p:cNvPr id="156" name="Google Shape;156;p9"/>
          <p:cNvPicPr preferRelativeResize="0"/>
          <p:nvPr/>
        </p:nvPicPr>
        <p:blipFill rotWithShape="1">
          <a:blip r:embed="rId5">
            <a:alphaModFix/>
          </a:blip>
          <a:srcRect b="0" l="0" r="0" t="0"/>
          <a:stretch/>
        </p:blipFill>
        <p:spPr>
          <a:xfrm>
            <a:off x="6593082" y="2157766"/>
            <a:ext cx="5379964" cy="513747"/>
          </a:xfrm>
          <a:prstGeom prst="rect">
            <a:avLst/>
          </a:prstGeom>
          <a:noFill/>
          <a:ln>
            <a:noFill/>
          </a:ln>
        </p:spPr>
      </p:pic>
      <p:pic>
        <p:nvPicPr>
          <p:cNvPr id="157" name="Google Shape;157;p9"/>
          <p:cNvPicPr preferRelativeResize="0"/>
          <p:nvPr/>
        </p:nvPicPr>
        <p:blipFill rotWithShape="1">
          <a:blip r:embed="rId6">
            <a:alphaModFix/>
          </a:blip>
          <a:srcRect b="0" l="0" r="0" t="0"/>
          <a:stretch/>
        </p:blipFill>
        <p:spPr>
          <a:xfrm>
            <a:off x="6408031" y="2776683"/>
            <a:ext cx="5379964" cy="1256837"/>
          </a:xfrm>
          <a:prstGeom prst="rect">
            <a:avLst/>
          </a:prstGeom>
          <a:noFill/>
          <a:ln>
            <a:noFill/>
          </a:ln>
        </p:spPr>
      </p:pic>
      <p:pic>
        <p:nvPicPr>
          <p:cNvPr id="158" name="Google Shape;158;p9"/>
          <p:cNvPicPr preferRelativeResize="0"/>
          <p:nvPr/>
        </p:nvPicPr>
        <p:blipFill rotWithShape="1">
          <a:blip r:embed="rId7">
            <a:alphaModFix/>
          </a:blip>
          <a:srcRect b="0" l="0" r="0" t="0"/>
          <a:stretch/>
        </p:blipFill>
        <p:spPr>
          <a:xfrm>
            <a:off x="6490186" y="4107283"/>
            <a:ext cx="5215655" cy="2090317"/>
          </a:xfrm>
          <a:prstGeom prst="rect">
            <a:avLst/>
          </a:prstGeom>
          <a:noFill/>
          <a:ln>
            <a:noFill/>
          </a:ln>
        </p:spPr>
      </p:pic>
      <p:sp>
        <p:nvSpPr>
          <p:cNvPr id="159" name="Google Shape;159;p9"/>
          <p:cNvSpPr/>
          <p:nvPr/>
        </p:nvSpPr>
        <p:spPr>
          <a:xfrm>
            <a:off x="3071169" y="3429000"/>
            <a:ext cx="213569" cy="229691"/>
          </a:xfrm>
          <a:prstGeom prst="down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p9"/>
          <p:cNvSpPr/>
          <p:nvPr/>
        </p:nvSpPr>
        <p:spPr>
          <a:xfrm>
            <a:off x="3071169" y="2391799"/>
            <a:ext cx="275713" cy="170326"/>
          </a:xfrm>
          <a:prstGeom prst="down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 name="Google Shape;161;p9"/>
          <p:cNvSpPr/>
          <p:nvPr/>
        </p:nvSpPr>
        <p:spPr>
          <a:xfrm>
            <a:off x="3071169" y="4740676"/>
            <a:ext cx="213569" cy="229691"/>
          </a:xfrm>
          <a:prstGeom prst="down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